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57" r:id="rId4"/>
    <p:sldId id="259" r:id="rId5"/>
    <p:sldId id="260" r:id="rId6"/>
    <p:sldId id="261" r:id="rId7"/>
    <p:sldId id="264" r:id="rId8"/>
    <p:sldId id="266" r:id="rId9"/>
    <p:sldId id="263"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60C"/>
    <a:srgbClr val="361100"/>
    <a:srgbClr val="301100"/>
    <a:srgbClr val="F2E4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notesViewPr>
    <p:cSldViewPr snapToGrid="0">
      <p:cViewPr varScale="1">
        <p:scale>
          <a:sx n="59" d="100"/>
          <a:sy n="59" d="100"/>
        </p:scale>
        <p:origin x="279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7416B-3C3B-4B07-96A9-B2B53775BC5B}" type="datetimeFigureOut">
              <a:rPr lang="fr-FR" smtClean="0"/>
              <a:t>14/08/2021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49F63-BF7A-4413-9566-503A8EFEC28C}" type="slidenum">
              <a:rPr lang="fr-FR" smtClean="0"/>
              <a:t>‹N°›</a:t>
            </a:fld>
            <a:endParaRPr lang="fr-FR"/>
          </a:p>
        </p:txBody>
      </p:sp>
    </p:spTree>
    <p:extLst>
      <p:ext uri="{BB962C8B-B14F-4D97-AF65-F5344CB8AC3E}">
        <p14:creationId xmlns:p14="http://schemas.microsoft.com/office/powerpoint/2010/main" val="303595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C549F63-BF7A-4413-9566-503A8EFEC28C}" type="slidenum">
              <a:rPr lang="fr-FR" smtClean="0"/>
              <a:t>6</a:t>
            </a:fld>
            <a:endParaRPr lang="fr-FR"/>
          </a:p>
        </p:txBody>
      </p:sp>
    </p:spTree>
    <p:extLst>
      <p:ext uri="{BB962C8B-B14F-4D97-AF65-F5344CB8AC3E}">
        <p14:creationId xmlns:p14="http://schemas.microsoft.com/office/powerpoint/2010/main" val="57050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E72B1D-B624-4ABD-852C-2B7A5ED3EA3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343F856-0E9F-45DE-80D2-88DC9DDF0EA0}"/>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C1F8982-FD21-41FB-8D21-9D3F8F77CBC2}"/>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A811E223-9A0B-4C43-8B3D-9B62DC309DE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05F50B1-8C8A-4352-A9DC-7C0CEF75F6D8}"/>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62812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587B90-BC33-4BD8-9770-A9614205794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873C4EC-7700-4A4C-BBE1-27F17990A65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45C651-8D35-4709-B8F3-D22559D11239}"/>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F67E4359-5C3B-4FFE-80D7-B1159F44D08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773331-D8A3-4187-ADBD-A04B61F35E32}"/>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283958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A4FC582-C20B-4CCD-9EE2-3A54A458E4D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BB034D8-C5CC-4538-B2FC-74E6619B02C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B686D4C-6CDC-46C5-941D-83F35CA77D98}"/>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A84C7359-D8D3-4046-8BC8-8752BA3BBC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AE0A1F-EACD-4D7F-9D4F-489DA51BCD10}"/>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73254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F37758-F5D6-48EE-977B-F7ADCE308E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6262A4-3B5B-4F51-9C0D-6BA3D1B63ED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DBEDFF-EC9C-470B-A2F1-A6E10EF31193}"/>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C5EBDFCD-39B2-4FFF-A587-B641192AAC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FAE3D9-9AD1-42AE-A074-2A522410CB27}"/>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11294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4B68F-0004-400A-92EC-7BD36EB8E89D}"/>
              </a:ext>
            </a:extLst>
          </p:cNvPr>
          <p:cNvSpPr>
            <a:spLocks noGrp="1"/>
          </p:cNvSpPr>
          <p:nvPr>
            <p:ph type="title"/>
          </p:nvPr>
        </p:nvSpPr>
        <p:spPr>
          <a:xfrm>
            <a:off x="831853" y="1709740"/>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95F390C-F0DF-4BF7-8CC8-763162060E9C}"/>
              </a:ext>
            </a:extLst>
          </p:cNvPr>
          <p:cNvSpPr>
            <a:spLocks noGrp="1"/>
          </p:cNvSpPr>
          <p:nvPr>
            <p:ph type="body" idx="1"/>
          </p:nvPr>
        </p:nvSpPr>
        <p:spPr>
          <a:xfrm>
            <a:off x="831853" y="4589466"/>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1BACC6-61C5-4196-9714-456ACB3734A8}"/>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7964C18D-348B-48D7-A6F5-0E1819C2F4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BBC794-58F5-42B7-A966-2F2CC1B9F1AD}"/>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88679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4C13B3-7A7B-4966-B1EF-6AE82D114E9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317F38C-5ECC-4211-BE27-1B34C7601B78}"/>
              </a:ext>
            </a:extLst>
          </p:cNvPr>
          <p:cNvSpPr>
            <a:spLocks noGrp="1"/>
          </p:cNvSpPr>
          <p:nvPr>
            <p:ph sz="half" idx="1"/>
          </p:nvPr>
        </p:nvSpPr>
        <p:spPr>
          <a:xfrm>
            <a:off x="838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8C07CB3-C5D6-437C-8E0C-D3F28ADE1F1F}"/>
              </a:ext>
            </a:extLst>
          </p:cNvPr>
          <p:cNvSpPr>
            <a:spLocks noGrp="1"/>
          </p:cNvSpPr>
          <p:nvPr>
            <p:ph sz="half" idx="2"/>
          </p:nvPr>
        </p:nvSpPr>
        <p:spPr>
          <a:xfrm>
            <a:off x="6172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7B9D776-F04E-4796-AF5D-D03CE41F025D}"/>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6" name="Espace réservé du pied de page 5">
            <a:extLst>
              <a:ext uri="{FF2B5EF4-FFF2-40B4-BE49-F238E27FC236}">
                <a16:creationId xmlns:a16="http://schemas.microsoft.com/office/drawing/2014/main" id="{61A09401-A934-4D15-AD52-21FD159A53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C75B348-F5A2-4C8D-BE0F-5B041295B09D}"/>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419051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6E1289-82F3-4717-A4EC-3F555492CA3F}"/>
              </a:ext>
            </a:extLst>
          </p:cNvPr>
          <p:cNvSpPr>
            <a:spLocks noGrp="1"/>
          </p:cNvSpPr>
          <p:nvPr>
            <p:ph type="title"/>
          </p:nvPr>
        </p:nvSpPr>
        <p:spPr>
          <a:xfrm>
            <a:off x="839790" y="365127"/>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F1A9037-9604-4ED1-8786-D7CC068A8F7D}"/>
              </a:ext>
            </a:extLst>
          </p:cNvPr>
          <p:cNvSpPr>
            <a:spLocks noGrp="1"/>
          </p:cNvSpPr>
          <p:nvPr>
            <p:ph type="body" idx="1"/>
          </p:nvPr>
        </p:nvSpPr>
        <p:spPr>
          <a:xfrm>
            <a:off x="839790"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CA130F3-793A-454D-9D33-1569DBB68E1D}"/>
              </a:ext>
            </a:extLst>
          </p:cNvPr>
          <p:cNvSpPr>
            <a:spLocks noGrp="1"/>
          </p:cNvSpPr>
          <p:nvPr>
            <p:ph sz="half" idx="2"/>
          </p:nvPr>
        </p:nvSpPr>
        <p:spPr>
          <a:xfrm>
            <a:off x="839790" y="2505076"/>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F36CAFF-B314-4519-8E20-179FCCBF842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63E73EA-60EC-4CD6-B78D-DCF334318B51}"/>
              </a:ext>
            </a:extLst>
          </p:cNvPr>
          <p:cNvSpPr>
            <a:spLocks noGrp="1"/>
          </p:cNvSpPr>
          <p:nvPr>
            <p:ph sz="quarter" idx="4"/>
          </p:nvPr>
        </p:nvSpPr>
        <p:spPr>
          <a:xfrm>
            <a:off x="6172202" y="2505076"/>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381C325-7AE0-42E2-B786-234C31DA9E0D}"/>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8" name="Espace réservé du pied de page 7">
            <a:extLst>
              <a:ext uri="{FF2B5EF4-FFF2-40B4-BE49-F238E27FC236}">
                <a16:creationId xmlns:a16="http://schemas.microsoft.com/office/drawing/2014/main" id="{6EFF6FFD-E551-4B00-AC5B-CB783148948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097D974-C8B5-4364-8FC3-FB80A7C97A8F}"/>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65847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F08B3-C092-4BD7-894F-F4393D3F543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E8C7BBF-A3DD-4402-A336-F04145239BCD}"/>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4" name="Espace réservé du pied de page 3">
            <a:extLst>
              <a:ext uri="{FF2B5EF4-FFF2-40B4-BE49-F238E27FC236}">
                <a16:creationId xmlns:a16="http://schemas.microsoft.com/office/drawing/2014/main" id="{2F352602-8FDE-4CBE-B57A-73142A144E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B102CA5-0FCA-4890-A67F-15A2F05F1100}"/>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97671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86FCDE-7A3A-47A8-B882-1B34F6F6F52D}"/>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3" name="Espace réservé du pied de page 2">
            <a:extLst>
              <a:ext uri="{FF2B5EF4-FFF2-40B4-BE49-F238E27FC236}">
                <a16:creationId xmlns:a16="http://schemas.microsoft.com/office/drawing/2014/main" id="{40C5B2EF-DC4E-43B9-B0F5-823E41949AE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E6EEF1-DC4B-441E-BE01-D84F938E0CBD}"/>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263335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BF497-3A03-4B19-AAC8-2EF8CEED0C29}"/>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AB18D21-33E4-4D62-AB91-A333738DEE10}"/>
              </a:ext>
            </a:extLst>
          </p:cNvPr>
          <p:cNvSpPr>
            <a:spLocks noGrp="1"/>
          </p:cNvSpPr>
          <p:nvPr>
            <p:ph idx="1"/>
          </p:nvPr>
        </p:nvSpPr>
        <p:spPr>
          <a:xfrm>
            <a:off x="5183189"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015C4A8-4524-4AB0-A73D-3EA619583B20}"/>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F364B83-251F-4A6A-A5E1-856426EF9440}"/>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6" name="Espace réservé du pied de page 5">
            <a:extLst>
              <a:ext uri="{FF2B5EF4-FFF2-40B4-BE49-F238E27FC236}">
                <a16:creationId xmlns:a16="http://schemas.microsoft.com/office/drawing/2014/main" id="{00AC81F6-E295-496A-8718-1160377EB1D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1A60970-6038-48A8-8AFF-B70252647E26}"/>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4780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44936-6404-450E-AD41-04FD3EB0366B}"/>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57D742C-79AC-4E06-AC7F-40D0DE1756BF}"/>
              </a:ext>
            </a:extLst>
          </p:cNvPr>
          <p:cNvSpPr>
            <a:spLocks noGrp="1"/>
          </p:cNvSpPr>
          <p:nvPr>
            <p:ph type="pic" idx="1"/>
          </p:nvPr>
        </p:nvSpPr>
        <p:spPr>
          <a:xfrm>
            <a:off x="5183189" y="987427"/>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fr-FR"/>
          </a:p>
        </p:txBody>
      </p:sp>
      <p:sp>
        <p:nvSpPr>
          <p:cNvPr id="4" name="Espace réservé du texte 3">
            <a:extLst>
              <a:ext uri="{FF2B5EF4-FFF2-40B4-BE49-F238E27FC236}">
                <a16:creationId xmlns:a16="http://schemas.microsoft.com/office/drawing/2014/main" id="{9B77845B-941C-409F-8A59-38431764D11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1B4C0C0-4581-4659-93B8-A943C0CDB333}"/>
              </a:ext>
            </a:extLst>
          </p:cNvPr>
          <p:cNvSpPr>
            <a:spLocks noGrp="1"/>
          </p:cNvSpPr>
          <p:nvPr>
            <p:ph type="dt" sz="half" idx="10"/>
          </p:nvPr>
        </p:nvSpPr>
        <p:spPr/>
        <p:txBody>
          <a:bodyPr/>
          <a:lstStyle/>
          <a:p>
            <a:fld id="{36B72DAA-A91D-4A5F-B2FD-F540CD50239F}" type="datetimeFigureOut">
              <a:rPr lang="fr-FR" smtClean="0"/>
              <a:t>14/08/2021</a:t>
            </a:fld>
            <a:endParaRPr lang="fr-FR"/>
          </a:p>
        </p:txBody>
      </p:sp>
      <p:sp>
        <p:nvSpPr>
          <p:cNvPr id="6" name="Espace réservé du pied de page 5">
            <a:extLst>
              <a:ext uri="{FF2B5EF4-FFF2-40B4-BE49-F238E27FC236}">
                <a16:creationId xmlns:a16="http://schemas.microsoft.com/office/drawing/2014/main" id="{6F8D40F0-A8C0-4451-94D4-37A79569C9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A8CDFE-4C5B-4294-A3D7-26421839DC17}"/>
              </a:ext>
            </a:extLst>
          </p:cNvPr>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606849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36554C4-424D-4F5C-BCE4-3630706D68D0}"/>
              </a:ext>
            </a:extLst>
          </p:cNvPr>
          <p:cNvSpPr>
            <a:spLocks noGrp="1"/>
          </p:cNvSpPr>
          <p:nvPr>
            <p:ph type="title"/>
          </p:nvPr>
        </p:nvSpPr>
        <p:spPr>
          <a:xfrm>
            <a:off x="838202" y="365127"/>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AB217E9-047C-4C6A-AF2C-EB4108A2A70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05EDBC6-9E89-4BA6-9DFA-49AB8AAD568B}"/>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72DAA-A91D-4A5F-B2FD-F540CD50239F}" type="datetimeFigureOut">
              <a:rPr lang="fr-FR" smtClean="0"/>
              <a:t>14/08/2021</a:t>
            </a:fld>
            <a:endParaRPr lang="fr-FR"/>
          </a:p>
        </p:txBody>
      </p:sp>
      <p:sp>
        <p:nvSpPr>
          <p:cNvPr id="5" name="Espace réservé du pied de page 4">
            <a:extLst>
              <a:ext uri="{FF2B5EF4-FFF2-40B4-BE49-F238E27FC236}">
                <a16:creationId xmlns:a16="http://schemas.microsoft.com/office/drawing/2014/main" id="{05B1A53A-0CE1-4CC4-85F0-3AE110C0F5DE}"/>
              </a:ext>
            </a:extLst>
          </p:cNvPr>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7623002-931D-4153-A1F4-029ACC5CCEAD}"/>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92D-16E6-4A89-80D4-E3FB19982DA9}" type="slidenum">
              <a:rPr lang="fr-FR" smtClean="0"/>
              <a:t>‹N°›</a:t>
            </a:fld>
            <a:endParaRPr lang="fr-FR"/>
          </a:p>
        </p:txBody>
      </p:sp>
    </p:spTree>
    <p:extLst>
      <p:ext uri="{BB962C8B-B14F-4D97-AF65-F5344CB8AC3E}">
        <p14:creationId xmlns:p14="http://schemas.microsoft.com/office/powerpoint/2010/main" val="243003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78BF030-EFA4-4941-9951-A7B2359E3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435716" y="-2107016"/>
            <a:ext cx="5320568" cy="11565926"/>
          </a:xfrm>
          <a:prstGeom prst="rect">
            <a:avLst/>
          </a:prstGeom>
        </p:spPr>
      </p:pic>
      <p:sp>
        <p:nvSpPr>
          <p:cNvPr id="3" name="ZoneTexte 2">
            <a:extLst>
              <a:ext uri="{FF2B5EF4-FFF2-40B4-BE49-F238E27FC236}">
                <a16:creationId xmlns:a16="http://schemas.microsoft.com/office/drawing/2014/main" id="{B80A6950-8FEC-48CC-8A03-6F8D8E819492}"/>
              </a:ext>
            </a:extLst>
          </p:cNvPr>
          <p:cNvSpPr txBox="1"/>
          <p:nvPr/>
        </p:nvSpPr>
        <p:spPr>
          <a:xfrm>
            <a:off x="1967816" y="2921171"/>
            <a:ext cx="8256373" cy="1015663"/>
          </a:xfrm>
          <a:prstGeom prst="rect">
            <a:avLst/>
          </a:prstGeom>
          <a:noFill/>
        </p:spPr>
        <p:txBody>
          <a:bodyPr wrap="square">
            <a:spAutoFit/>
          </a:bodyPr>
          <a:lstStyle/>
          <a:p>
            <a:pPr algn="ctr"/>
            <a:r>
              <a:rPr lang="ar-DZ" sz="6000" b="1" dirty="0">
                <a:solidFill>
                  <a:srgbClr val="301100"/>
                </a:solidFill>
                <a:latin typeface="HSN Naskh" panose="00000400000000000000" pitchFamily="2" charset="-78"/>
                <a:cs typeface="HSN Naskh" panose="00000400000000000000" pitchFamily="2" charset="-78"/>
              </a:rPr>
              <a:t>مجلة على خطى الصالحين</a:t>
            </a:r>
            <a:endParaRPr lang="fr-FR" sz="60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82A0003D-8548-448A-83A9-B99FA0D0474A}"/>
              </a:ext>
            </a:extLst>
          </p:cNvPr>
          <p:cNvSpPr txBox="1"/>
          <p:nvPr/>
        </p:nvSpPr>
        <p:spPr>
          <a:xfrm>
            <a:off x="5142856" y="4111270"/>
            <a:ext cx="1906291" cy="400110"/>
          </a:xfrm>
          <a:prstGeom prst="rect">
            <a:avLst/>
          </a:prstGeom>
          <a:noFill/>
        </p:spPr>
        <p:txBody>
          <a:bodyPr wrap="none" rtlCol="0">
            <a:spAutoFit/>
          </a:bodyPr>
          <a:lstStyle/>
          <a:p>
            <a:r>
              <a:rPr lang="ar-DZ" sz="2000" b="1" dirty="0">
                <a:solidFill>
                  <a:srgbClr val="301100"/>
                </a:solidFill>
                <a:latin typeface="Scheherazade" panose="01000600020000020003" pitchFamily="2" charset="-78"/>
                <a:cs typeface="Scheherazade" panose="01000600020000020003" pitchFamily="2" charset="-78"/>
              </a:rPr>
              <a:t>العدد الأول, محرم 1443</a:t>
            </a:r>
            <a:endParaRPr lang="fr-FR" sz="2000" b="1" dirty="0">
              <a:solidFill>
                <a:srgbClr val="301100"/>
              </a:solidFill>
              <a:latin typeface="Scheherazade" panose="01000600020000020003" pitchFamily="2" charset="-78"/>
              <a:cs typeface="Scheherazade" panose="01000600020000020003" pitchFamily="2" charset="-78"/>
            </a:endParaRPr>
          </a:p>
        </p:txBody>
      </p:sp>
    </p:spTree>
    <p:extLst>
      <p:ext uri="{BB962C8B-B14F-4D97-AF65-F5344CB8AC3E}">
        <p14:creationId xmlns:p14="http://schemas.microsoft.com/office/powerpoint/2010/main" val="312773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t="-81000" r="-3000" b="-6000"/>
          </a:stretch>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2FB3CD1-D509-4CF7-BE41-84975CAE3805}"/>
              </a:ext>
            </a:extLst>
          </p:cNvPr>
          <p:cNvSpPr txBox="1"/>
          <p:nvPr/>
        </p:nvSpPr>
        <p:spPr>
          <a:xfrm>
            <a:off x="3243927" y="374915"/>
            <a:ext cx="3564648" cy="923330"/>
          </a:xfrm>
          <a:prstGeom prst="rect">
            <a:avLst/>
          </a:prstGeom>
          <a:noFill/>
        </p:spPr>
        <p:txBody>
          <a:bodyPr wrap="square">
            <a:spAutoFit/>
          </a:bodyPr>
          <a:lstStyle/>
          <a:p>
            <a:pPr algn="ctr"/>
            <a:r>
              <a:rPr lang="ar-DZ" sz="5400" b="1" dirty="0">
                <a:solidFill>
                  <a:srgbClr val="301100"/>
                </a:solidFill>
                <a:latin typeface="HSN Naskh" panose="00000400000000000000" pitchFamily="2" charset="-78"/>
                <a:cs typeface="HSN Naskh" panose="00000400000000000000" pitchFamily="2" charset="-78"/>
              </a:rPr>
              <a:t>كلمة العدد</a:t>
            </a:r>
            <a:endParaRPr lang="fr-FR" sz="54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06435A3B-ED70-4453-ADBC-D64025A9869E}"/>
              </a:ext>
            </a:extLst>
          </p:cNvPr>
          <p:cNvSpPr txBox="1"/>
          <p:nvPr/>
        </p:nvSpPr>
        <p:spPr>
          <a:xfrm>
            <a:off x="1106213" y="1434172"/>
            <a:ext cx="7840077" cy="4524315"/>
          </a:xfrm>
          <a:prstGeom prst="rect">
            <a:avLst/>
          </a:prstGeom>
          <a:noFill/>
        </p:spPr>
        <p:txBody>
          <a:bodyPr wrap="square" rtlCol="0">
            <a:spAutoFit/>
          </a:bodyPr>
          <a:lstStyle/>
          <a:p>
            <a:pPr algn="ctr"/>
            <a:r>
              <a:rPr lang="ar-DZ" dirty="0">
                <a:solidFill>
                  <a:srgbClr val="301100"/>
                </a:solidFill>
                <a:latin typeface="Tajawal" panose="00000500000000000000" pitchFamily="2" charset="-78"/>
                <a:cs typeface="Tajawal" panose="00000500000000000000" pitchFamily="2" charset="-78"/>
              </a:rPr>
              <a:t>هذا النص هو مثال لنص يمكن أن يستبدل في نفس المساحة، لقد تم توليد هذا النص من مولد النص </a:t>
            </a:r>
            <a:r>
              <a:rPr lang="ar-DZ" dirty="0" err="1">
                <a:solidFill>
                  <a:srgbClr val="301100"/>
                </a:solidFill>
                <a:latin typeface="Tajawal" panose="00000500000000000000" pitchFamily="2" charset="-78"/>
                <a:cs typeface="Tajawal" panose="00000500000000000000" pitchFamily="2" charset="-78"/>
              </a:rPr>
              <a:t>العربى</a:t>
            </a:r>
            <a:r>
              <a:rPr lang="ar-DZ" dirty="0">
                <a:solidFill>
                  <a:srgbClr val="301100"/>
                </a:solidFill>
                <a:latin typeface="Tajawal" panose="00000500000000000000" pitchFamily="2" charset="-78"/>
                <a:cs typeface="Tajawal" panose="00000500000000000000" pitchFamily="2" charset="-78"/>
              </a:rPr>
              <a:t>، حيث يمكنك أن تولد مثل هذا النص أو العديد من النصوص الأخرى إضافة إلى زيادة عدد الحروف </a:t>
            </a:r>
            <a:r>
              <a:rPr lang="ar-DZ" dirty="0" err="1">
                <a:solidFill>
                  <a:srgbClr val="301100"/>
                </a:solidFill>
                <a:latin typeface="Tajawal" panose="00000500000000000000" pitchFamily="2" charset="-78"/>
                <a:cs typeface="Tajawal" panose="00000500000000000000" pitchFamily="2" charset="-78"/>
              </a:rPr>
              <a:t>التى</a:t>
            </a:r>
            <a:r>
              <a:rPr lang="ar-DZ" dirty="0">
                <a:solidFill>
                  <a:srgbClr val="301100"/>
                </a:solidFill>
                <a:latin typeface="Tajawal" panose="00000500000000000000" pitchFamily="2" charset="-78"/>
                <a:cs typeface="Tajawal" panose="00000500000000000000" pitchFamily="2" charset="-78"/>
              </a:rPr>
              <a:t> يولدها التطبيق.</a:t>
            </a:r>
            <a:br>
              <a:rPr lang="ar-DZ" dirty="0">
                <a:solidFill>
                  <a:srgbClr val="301100"/>
                </a:solidFill>
                <a:latin typeface="Tajawal" panose="00000500000000000000" pitchFamily="2" charset="-78"/>
                <a:cs typeface="Tajawal" panose="00000500000000000000" pitchFamily="2" charset="-78"/>
              </a:rPr>
            </a:br>
            <a:r>
              <a:rPr lang="ar-DZ" dirty="0">
                <a:solidFill>
                  <a:srgbClr val="301100"/>
                </a:solidFill>
                <a:latin typeface="Tajawal" panose="00000500000000000000" pitchFamily="2" charset="-78"/>
                <a:cs typeface="Tajawal" panose="00000500000000000000" pitchFamily="2" charset="-78"/>
              </a:rPr>
              <a:t>إذا كنت تحتاج إلى عدد أكبر من الفقرات يتيح لك مولد النص </a:t>
            </a:r>
            <a:r>
              <a:rPr lang="ar-DZ" dirty="0" err="1">
                <a:solidFill>
                  <a:srgbClr val="301100"/>
                </a:solidFill>
                <a:latin typeface="Tajawal" panose="00000500000000000000" pitchFamily="2" charset="-78"/>
                <a:cs typeface="Tajawal" panose="00000500000000000000" pitchFamily="2" charset="-78"/>
              </a:rPr>
              <a:t>العربى</a:t>
            </a:r>
            <a:r>
              <a:rPr lang="ar-DZ" dirty="0">
                <a:solidFill>
                  <a:srgbClr val="301100"/>
                </a:solidFill>
                <a:latin typeface="Tajawal" panose="00000500000000000000" pitchFamily="2" charset="-78"/>
                <a:cs typeface="Tajawal" panose="00000500000000000000" pitchFamily="2" charset="-78"/>
              </a:rPr>
              <a:t> زيادة عدد الفقرات كما تريد، النص لن يبدو مقسما ولا يحوي أخطاء لغوية، مولد النص </a:t>
            </a:r>
            <a:r>
              <a:rPr lang="ar-DZ" dirty="0" err="1">
                <a:solidFill>
                  <a:srgbClr val="301100"/>
                </a:solidFill>
                <a:latin typeface="Tajawal" panose="00000500000000000000" pitchFamily="2" charset="-78"/>
                <a:cs typeface="Tajawal" panose="00000500000000000000" pitchFamily="2" charset="-78"/>
              </a:rPr>
              <a:t>العربى</a:t>
            </a:r>
            <a:r>
              <a:rPr lang="ar-DZ" dirty="0">
                <a:solidFill>
                  <a:srgbClr val="301100"/>
                </a:solidFill>
                <a:latin typeface="Tajawal" panose="00000500000000000000" pitchFamily="2" charset="-78"/>
                <a:cs typeface="Tajawal" panose="00000500000000000000" pitchFamily="2" charset="-78"/>
              </a:rPr>
              <a:t> مفيد لمصممي المواقع على وجه الخصوص، حيث يحتاج العميل </a:t>
            </a:r>
            <a:r>
              <a:rPr lang="ar-DZ" dirty="0" err="1">
                <a:solidFill>
                  <a:srgbClr val="301100"/>
                </a:solidFill>
                <a:latin typeface="Tajawal" panose="00000500000000000000" pitchFamily="2" charset="-78"/>
                <a:cs typeface="Tajawal" panose="00000500000000000000" pitchFamily="2" charset="-78"/>
              </a:rPr>
              <a:t>فى</a:t>
            </a:r>
            <a:r>
              <a:rPr lang="ar-DZ" dirty="0">
                <a:solidFill>
                  <a:srgbClr val="301100"/>
                </a:solidFill>
                <a:latin typeface="Tajawal" panose="00000500000000000000" pitchFamily="2" charset="-78"/>
                <a:cs typeface="Tajawal" panose="00000500000000000000" pitchFamily="2" charset="-78"/>
              </a:rPr>
              <a:t> كثير من الأحيان أن يطلع على صورة حقيقية لتصميم الموقع.</a:t>
            </a:r>
            <a:br>
              <a:rPr lang="ar-DZ" dirty="0">
                <a:solidFill>
                  <a:srgbClr val="301100"/>
                </a:solidFill>
                <a:latin typeface="Tajawal" panose="00000500000000000000" pitchFamily="2" charset="-78"/>
                <a:cs typeface="Tajawal" panose="00000500000000000000" pitchFamily="2" charset="-78"/>
              </a:rPr>
            </a:br>
            <a:r>
              <a:rPr lang="ar-DZ" dirty="0">
                <a:solidFill>
                  <a:srgbClr val="301100"/>
                </a:solidFill>
                <a:latin typeface="Tajawal" panose="00000500000000000000" pitchFamily="2" charset="-78"/>
                <a:cs typeface="Tajawal" panose="00000500000000000000" pitchFamily="2" charset="-78"/>
              </a:rPr>
              <a:t>ومن هنا وجب على المصمم أن يضع نصوصا مؤقتة على التصميم ليظهر للعميل الشكل </a:t>
            </a:r>
            <a:r>
              <a:rPr lang="ar-DZ" dirty="0" err="1">
                <a:solidFill>
                  <a:srgbClr val="301100"/>
                </a:solidFill>
                <a:latin typeface="Tajawal" panose="00000500000000000000" pitchFamily="2" charset="-78"/>
                <a:cs typeface="Tajawal" panose="00000500000000000000" pitchFamily="2" charset="-78"/>
              </a:rPr>
              <a:t>كاملاً،دور</a:t>
            </a:r>
            <a:r>
              <a:rPr lang="ar-DZ" dirty="0">
                <a:solidFill>
                  <a:srgbClr val="301100"/>
                </a:solidFill>
                <a:latin typeface="Tajawal" panose="00000500000000000000" pitchFamily="2" charset="-78"/>
                <a:cs typeface="Tajawal" panose="00000500000000000000" pitchFamily="2" charset="-78"/>
              </a:rPr>
              <a:t> مولد النص </a:t>
            </a:r>
            <a:r>
              <a:rPr lang="ar-DZ" dirty="0" err="1">
                <a:solidFill>
                  <a:srgbClr val="301100"/>
                </a:solidFill>
                <a:latin typeface="Tajawal" panose="00000500000000000000" pitchFamily="2" charset="-78"/>
                <a:cs typeface="Tajawal" panose="00000500000000000000" pitchFamily="2" charset="-78"/>
              </a:rPr>
              <a:t>العربى</a:t>
            </a:r>
            <a:r>
              <a:rPr lang="ar-DZ" dirty="0">
                <a:solidFill>
                  <a:srgbClr val="301100"/>
                </a:solidFill>
                <a:latin typeface="Tajawal" panose="00000500000000000000" pitchFamily="2" charset="-78"/>
                <a:cs typeface="Tajawal" panose="00000500000000000000" pitchFamily="2" charset="-78"/>
              </a:rPr>
              <a:t> أن يوفر على المصمم عناء البحث عن نص بديل لا علاقة له بالموضوع الذى يتحدث عنه التصميم فيظهر بشكل لا يليق.</a:t>
            </a:r>
            <a:br>
              <a:rPr lang="ar-DZ" dirty="0">
                <a:solidFill>
                  <a:srgbClr val="301100"/>
                </a:solidFill>
                <a:latin typeface="Tajawal" panose="00000500000000000000" pitchFamily="2" charset="-78"/>
                <a:cs typeface="Tajawal" panose="00000500000000000000" pitchFamily="2" charset="-78"/>
              </a:rPr>
            </a:br>
            <a:r>
              <a:rPr lang="ar-DZ" dirty="0">
                <a:solidFill>
                  <a:srgbClr val="301100"/>
                </a:solidFill>
                <a:latin typeface="Tajawal" panose="00000500000000000000" pitchFamily="2" charset="-78"/>
                <a:cs typeface="Tajawal" panose="00000500000000000000" pitchFamily="2" charset="-78"/>
              </a:rPr>
              <a:t>هذا النص يمكن أن يتم تركيبه على أي تصميم دون مشكلة فلن يبدو وكأنه نص منسوخ، غير منظم، غير منسق، أو حتى غير مفهوم. لأنه مازال نصاً بديلاً ومؤقتاً.</a:t>
            </a:r>
            <a:endParaRPr lang="fr-FR" dirty="0">
              <a:solidFill>
                <a:srgbClr val="301100"/>
              </a:solidFill>
              <a:latin typeface="Tajawal" panose="00000500000000000000" pitchFamily="2" charset="-78"/>
              <a:cs typeface="Tajawal" panose="00000500000000000000" pitchFamily="2" charset="-78"/>
            </a:endParaRPr>
          </a:p>
          <a:p>
            <a:pPr algn="ctr"/>
            <a:r>
              <a:rPr lang="ar-DZ" dirty="0">
                <a:solidFill>
                  <a:srgbClr val="301100"/>
                </a:solidFill>
                <a:latin typeface="Tajawal" panose="00000500000000000000" pitchFamily="2" charset="-78"/>
                <a:cs typeface="Tajawal" panose="00000500000000000000" pitchFamily="2" charset="-78"/>
              </a:rPr>
              <a:t>الشكل </a:t>
            </a:r>
            <a:r>
              <a:rPr lang="ar-DZ" dirty="0" err="1">
                <a:solidFill>
                  <a:srgbClr val="301100"/>
                </a:solidFill>
                <a:latin typeface="Tajawal" panose="00000500000000000000" pitchFamily="2" charset="-78"/>
                <a:cs typeface="Tajawal" panose="00000500000000000000" pitchFamily="2" charset="-78"/>
              </a:rPr>
              <a:t>كاملاً،دور</a:t>
            </a:r>
            <a:r>
              <a:rPr lang="ar-DZ" dirty="0">
                <a:solidFill>
                  <a:srgbClr val="301100"/>
                </a:solidFill>
                <a:latin typeface="Tajawal" panose="00000500000000000000" pitchFamily="2" charset="-78"/>
                <a:cs typeface="Tajawal" panose="00000500000000000000" pitchFamily="2" charset="-78"/>
              </a:rPr>
              <a:t> مولد النص </a:t>
            </a:r>
            <a:r>
              <a:rPr lang="ar-DZ" dirty="0" err="1">
                <a:solidFill>
                  <a:srgbClr val="301100"/>
                </a:solidFill>
                <a:latin typeface="Tajawal" panose="00000500000000000000" pitchFamily="2" charset="-78"/>
                <a:cs typeface="Tajawal" panose="00000500000000000000" pitchFamily="2" charset="-78"/>
              </a:rPr>
              <a:t>العربى</a:t>
            </a:r>
            <a:r>
              <a:rPr lang="ar-DZ" dirty="0">
                <a:solidFill>
                  <a:srgbClr val="301100"/>
                </a:solidFill>
                <a:latin typeface="Tajawal" panose="00000500000000000000" pitchFamily="2" charset="-78"/>
                <a:cs typeface="Tajawal" panose="00000500000000000000" pitchFamily="2" charset="-78"/>
              </a:rPr>
              <a:t> أن يوفر على المصمم عناء البحث عن نص بديل لا علاقة له بالموضوع الذى يتحدث عنه التصميم فيظهر بشكل لا يليق.</a:t>
            </a:r>
            <a:br>
              <a:rPr lang="ar-DZ" dirty="0">
                <a:solidFill>
                  <a:srgbClr val="301100"/>
                </a:solidFill>
                <a:latin typeface="Tajawal" panose="00000500000000000000" pitchFamily="2" charset="-78"/>
                <a:cs typeface="Tajawal" panose="00000500000000000000" pitchFamily="2" charset="-78"/>
              </a:rPr>
            </a:br>
            <a:r>
              <a:rPr lang="ar-DZ" dirty="0">
                <a:solidFill>
                  <a:srgbClr val="301100"/>
                </a:solidFill>
                <a:latin typeface="Tajawal" panose="00000500000000000000" pitchFamily="2" charset="-78"/>
                <a:cs typeface="Tajawal" panose="00000500000000000000" pitchFamily="2" charset="-78"/>
              </a:rPr>
              <a:t>هذا النص يمكن أن يتم تركيبه على أي تصميم دون مشكلة فلن يبدو وكأنه نص منسوخ، غير منظم، غير منسق، أو حتى غير مفهوم. لأنه مازال نصاً بديلاً ومؤقتاً.</a:t>
            </a:r>
            <a:endParaRPr lang="fr-FR" dirty="0">
              <a:solidFill>
                <a:srgbClr val="301100"/>
              </a:solidFill>
              <a:latin typeface="Tajawal" panose="00000500000000000000" pitchFamily="2" charset="-78"/>
              <a:cs typeface="Tajawal" panose="00000500000000000000" pitchFamily="2" charset="-78"/>
            </a:endParaRPr>
          </a:p>
        </p:txBody>
      </p:sp>
      <p:sp>
        <p:nvSpPr>
          <p:cNvPr id="6" name="ZoneTexte 5">
            <a:extLst>
              <a:ext uri="{FF2B5EF4-FFF2-40B4-BE49-F238E27FC236}">
                <a16:creationId xmlns:a16="http://schemas.microsoft.com/office/drawing/2014/main" id="{6D3E1AF3-777E-42AD-9F0E-53DE1575DDCF}"/>
              </a:ext>
            </a:extLst>
          </p:cNvPr>
          <p:cNvSpPr txBox="1"/>
          <p:nvPr/>
        </p:nvSpPr>
        <p:spPr>
          <a:xfrm>
            <a:off x="537802" y="6150135"/>
            <a:ext cx="2808782"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الأستاذ محمد طلال عشبي, محرم 1443</a:t>
            </a:r>
            <a:r>
              <a:rPr lang="fr-FR" b="1" dirty="0">
                <a:solidFill>
                  <a:srgbClr val="301100"/>
                </a:solidFill>
                <a:latin typeface="Scheherazade" panose="01000600020000020003" pitchFamily="2" charset="-78"/>
                <a:cs typeface="Scheherazade" panose="01000600020000020003" pitchFamily="2" charset="-78"/>
              </a:rPr>
              <a:t> </a:t>
            </a:r>
          </a:p>
        </p:txBody>
      </p:sp>
    </p:spTree>
    <p:extLst>
      <p:ext uri="{BB962C8B-B14F-4D97-AF65-F5344CB8AC3E}">
        <p14:creationId xmlns:p14="http://schemas.microsoft.com/office/powerpoint/2010/main" val="4015041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F1FA82-7EFA-4036-82A0-B15D64909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344400" cy="6858000"/>
          </a:xfrm>
          <a:prstGeom prst="rect">
            <a:avLst/>
          </a:prstGeom>
        </p:spPr>
      </p:pic>
      <p:sp>
        <p:nvSpPr>
          <p:cNvPr id="5" name="ZoneTexte 4">
            <a:extLst>
              <a:ext uri="{FF2B5EF4-FFF2-40B4-BE49-F238E27FC236}">
                <a16:creationId xmlns:a16="http://schemas.microsoft.com/office/drawing/2014/main" id="{7F74BC35-DAD6-4FFF-8066-26EB15B20B07}"/>
              </a:ext>
            </a:extLst>
          </p:cNvPr>
          <p:cNvSpPr txBox="1"/>
          <p:nvPr/>
        </p:nvSpPr>
        <p:spPr>
          <a:xfrm>
            <a:off x="5141584" y="1153389"/>
            <a:ext cx="3564648" cy="861774"/>
          </a:xfrm>
          <a:prstGeom prst="rect">
            <a:avLst/>
          </a:prstGeom>
          <a:noFill/>
        </p:spPr>
        <p:txBody>
          <a:bodyPr wrap="square">
            <a:spAutoFit/>
          </a:bodyPr>
          <a:lstStyle/>
          <a:p>
            <a:pPr algn="ctr"/>
            <a:r>
              <a:rPr lang="ar-DZ" sz="5000" b="1" dirty="0">
                <a:solidFill>
                  <a:srgbClr val="301100"/>
                </a:solidFill>
                <a:latin typeface="HSN Naskh" panose="00000400000000000000" pitchFamily="2" charset="-78"/>
                <a:cs typeface="HSN Naskh" panose="00000400000000000000" pitchFamily="2" charset="-78"/>
              </a:rPr>
              <a:t>مر من هنا</a:t>
            </a:r>
            <a:endParaRPr lang="fr-FR" sz="5000" b="1" dirty="0">
              <a:solidFill>
                <a:srgbClr val="301100"/>
              </a:solidFill>
              <a:latin typeface="HSN Naskh" panose="00000400000000000000" pitchFamily="2" charset="-78"/>
              <a:cs typeface="HSN Naskh" panose="00000400000000000000" pitchFamily="2" charset="-78"/>
            </a:endParaRPr>
          </a:p>
        </p:txBody>
      </p:sp>
      <p:pic>
        <p:nvPicPr>
          <p:cNvPr id="8" name="Image 7">
            <a:extLst>
              <a:ext uri="{FF2B5EF4-FFF2-40B4-BE49-F238E27FC236}">
                <a16:creationId xmlns:a16="http://schemas.microsoft.com/office/drawing/2014/main" id="{954AE2C0-AAE8-4FB3-A08B-0A608469FB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26379" y="1165746"/>
            <a:ext cx="2021268" cy="2163720"/>
          </a:xfrm>
          <a:prstGeom prst="rect">
            <a:avLst/>
          </a:prstGeom>
        </p:spPr>
      </p:pic>
      <p:sp>
        <p:nvSpPr>
          <p:cNvPr id="9" name="ZoneTexte 8">
            <a:extLst>
              <a:ext uri="{FF2B5EF4-FFF2-40B4-BE49-F238E27FC236}">
                <a16:creationId xmlns:a16="http://schemas.microsoft.com/office/drawing/2014/main" id="{E099344D-213E-43A8-B16C-3AF0B7E14FD4}"/>
              </a:ext>
            </a:extLst>
          </p:cNvPr>
          <p:cNvSpPr txBox="1"/>
          <p:nvPr/>
        </p:nvSpPr>
        <p:spPr>
          <a:xfrm>
            <a:off x="4134149" y="2030444"/>
            <a:ext cx="6208461" cy="1754326"/>
          </a:xfrm>
          <a:prstGeom prst="rect">
            <a:avLst/>
          </a:prstGeom>
          <a:noFill/>
        </p:spPr>
        <p:txBody>
          <a:bodyPr wrap="square" rtlCol="0">
            <a:spAutoFit/>
          </a:bodyPr>
          <a:lstStyle/>
          <a:p>
            <a:pPr algn="r"/>
            <a:r>
              <a:rPr lang="ar-DZ" dirty="0">
                <a:solidFill>
                  <a:srgbClr val="301100"/>
                </a:solidFill>
                <a:latin typeface="Tajawal" panose="00000500000000000000" pitchFamily="2" charset="-78"/>
                <a:cs typeface="Tajawal" panose="00000500000000000000" pitchFamily="2" charset="-78"/>
              </a:rPr>
              <a:t>ولد بتاريخ 5ماي1960 ببلدية الزاوية العابدية ترعرع في عائلة محافظة فكان ينهل منها كيفية العيش الكريم </a:t>
            </a:r>
            <a:r>
              <a:rPr lang="ar-DZ" dirty="0" err="1">
                <a:solidFill>
                  <a:srgbClr val="301100"/>
                </a:solidFill>
                <a:latin typeface="Tajawal" panose="00000500000000000000" pitchFamily="2" charset="-78"/>
                <a:cs typeface="Tajawal" panose="00000500000000000000" pitchFamily="2" charset="-78"/>
              </a:rPr>
              <a:t>والإعتماد</a:t>
            </a:r>
            <a:r>
              <a:rPr lang="ar-DZ" dirty="0">
                <a:solidFill>
                  <a:srgbClr val="301100"/>
                </a:solidFill>
                <a:latin typeface="Tajawal" panose="00000500000000000000" pitchFamily="2" charset="-78"/>
                <a:cs typeface="Tajawal" panose="00000500000000000000" pitchFamily="2" charset="-78"/>
              </a:rPr>
              <a:t> على النفس، حفظ القرآن الكريم وهو في سن مبكرة على يد الشيخ الطالب حفناوي </a:t>
            </a:r>
            <a:r>
              <a:rPr lang="ar-DZ" dirty="0" err="1">
                <a:solidFill>
                  <a:srgbClr val="301100"/>
                </a:solidFill>
                <a:latin typeface="Tajawal" panose="00000500000000000000" pitchFamily="2" charset="-78"/>
                <a:cs typeface="Tajawal" panose="00000500000000000000" pitchFamily="2" charset="-78"/>
              </a:rPr>
              <a:t>باباعربي</a:t>
            </a:r>
            <a:r>
              <a:rPr lang="ar-DZ" dirty="0">
                <a:solidFill>
                  <a:srgbClr val="301100"/>
                </a:solidFill>
                <a:latin typeface="Tajawal" panose="00000500000000000000" pitchFamily="2" charset="-78"/>
                <a:cs typeface="Tajawal" panose="00000500000000000000" pitchFamily="2" charset="-78"/>
              </a:rPr>
              <a:t> فكان متميزا ومحبا لحفظ كلام رب العالمين ، فبحبه للقرآن كان متميزا في دراسته من </a:t>
            </a:r>
            <a:r>
              <a:rPr lang="ar-DZ" dirty="0" err="1">
                <a:solidFill>
                  <a:srgbClr val="301100"/>
                </a:solidFill>
                <a:latin typeface="Tajawal" panose="00000500000000000000" pitchFamily="2" charset="-78"/>
                <a:cs typeface="Tajawal" panose="00000500000000000000" pitchFamily="2" charset="-78"/>
              </a:rPr>
              <a:t>الإبتدائي</a:t>
            </a:r>
            <a:r>
              <a:rPr lang="ar-DZ" dirty="0">
                <a:solidFill>
                  <a:srgbClr val="301100"/>
                </a:solidFill>
                <a:latin typeface="Tajawal" panose="00000500000000000000" pitchFamily="2" charset="-78"/>
                <a:cs typeface="Tajawal" panose="00000500000000000000" pitchFamily="2" charset="-78"/>
              </a:rPr>
              <a:t> إلى المتوسط إلى الثانوي وكان من الأوائل في بلديته الذين نالوا شرف</a:t>
            </a:r>
          </a:p>
        </p:txBody>
      </p:sp>
      <p:sp>
        <p:nvSpPr>
          <p:cNvPr id="10" name="ZoneTexte 9">
            <a:extLst>
              <a:ext uri="{FF2B5EF4-FFF2-40B4-BE49-F238E27FC236}">
                <a16:creationId xmlns:a16="http://schemas.microsoft.com/office/drawing/2014/main" id="{24C1CAA5-6C04-4668-9400-05B1B046C4F0}"/>
              </a:ext>
            </a:extLst>
          </p:cNvPr>
          <p:cNvSpPr txBox="1"/>
          <p:nvPr/>
        </p:nvSpPr>
        <p:spPr>
          <a:xfrm>
            <a:off x="1841158" y="3779274"/>
            <a:ext cx="8501452" cy="1754326"/>
          </a:xfrm>
          <a:prstGeom prst="rect">
            <a:avLst/>
          </a:prstGeom>
          <a:noFill/>
        </p:spPr>
        <p:txBody>
          <a:bodyPr wrap="square" rtlCol="0">
            <a:spAutoFit/>
          </a:bodyPr>
          <a:lstStyle/>
          <a:p>
            <a:pPr algn="r"/>
            <a:r>
              <a:rPr lang="ar-DZ" dirty="0">
                <a:solidFill>
                  <a:srgbClr val="301100"/>
                </a:solidFill>
                <a:latin typeface="Tajawal" panose="00000500000000000000" pitchFamily="2" charset="-78"/>
                <a:cs typeface="Tajawal" panose="00000500000000000000" pitchFamily="2" charset="-78"/>
              </a:rPr>
              <a:t>النجاح في شهادة البكالوريا من عام 198أكمل دراسته الجامعية بجامعة فرحات عباس بولاية سطيف تخصص علوم الطبيعة و الحياة و كان متفوقا في تخصصه بمثابرته ، و بحرصه على حب التعلم عُرف في مرحلته الجامعية بحبه للدعوة والنصح </a:t>
            </a:r>
            <a:r>
              <a:rPr lang="ar-DZ" dirty="0" err="1">
                <a:solidFill>
                  <a:srgbClr val="301100"/>
                </a:solidFill>
                <a:latin typeface="Tajawal" panose="00000500000000000000" pitchFamily="2" charset="-78"/>
                <a:cs typeface="Tajawal" panose="00000500000000000000" pitchFamily="2" charset="-78"/>
              </a:rPr>
              <a:t>والإرشادفي</a:t>
            </a:r>
            <a:r>
              <a:rPr lang="ar-DZ" dirty="0">
                <a:solidFill>
                  <a:srgbClr val="301100"/>
                </a:solidFill>
                <a:latin typeface="Tajawal" panose="00000500000000000000" pitchFamily="2" charset="-78"/>
                <a:cs typeface="Tajawal" panose="00000500000000000000" pitchFamily="2" charset="-78"/>
              </a:rPr>
              <a:t> عام 1986حظي بمنصب في مجال التدريس بثانوية عبد الرحمان الكواكبي ، و لأنه إنسان طموح وذو عقل راجح ألبسه الله وقارا قل ما تجده عند غيره فكان كل طلبته يهابونه نظرا لهدوئه الذي </a:t>
            </a:r>
            <a:r>
              <a:rPr lang="ar-DZ" dirty="0" err="1">
                <a:solidFill>
                  <a:srgbClr val="301100"/>
                </a:solidFill>
                <a:latin typeface="Tajawal" panose="00000500000000000000" pitchFamily="2" charset="-78"/>
                <a:cs typeface="Tajawal" panose="00000500000000000000" pitchFamily="2" charset="-78"/>
              </a:rPr>
              <a:t>ماعُرف</a:t>
            </a:r>
            <a:r>
              <a:rPr lang="ar-DZ" dirty="0">
                <a:solidFill>
                  <a:srgbClr val="301100"/>
                </a:solidFill>
                <a:latin typeface="Tajawal" panose="00000500000000000000" pitchFamily="2" charset="-78"/>
                <a:cs typeface="Tajawal" panose="00000500000000000000" pitchFamily="2" charset="-78"/>
              </a:rPr>
              <a:t> عند غيره فأحب معظم طلبته مادة العلوم الطبيعية وهذا بحبهم لمدرِّسِها........</a:t>
            </a:r>
            <a:r>
              <a:rPr lang="fr-FR" dirty="0">
                <a:solidFill>
                  <a:srgbClr val="301100"/>
                </a:solidFill>
                <a:latin typeface="Tajawal" panose="00000500000000000000" pitchFamily="2" charset="-78"/>
                <a:cs typeface="Tajawal" panose="00000500000000000000" pitchFamily="2" charset="-78"/>
              </a:rPr>
              <a:t> </a:t>
            </a:r>
          </a:p>
        </p:txBody>
      </p:sp>
      <p:sp>
        <p:nvSpPr>
          <p:cNvPr id="11" name="ZoneTexte 10">
            <a:extLst>
              <a:ext uri="{FF2B5EF4-FFF2-40B4-BE49-F238E27FC236}">
                <a16:creationId xmlns:a16="http://schemas.microsoft.com/office/drawing/2014/main" id="{BC5A04CB-BD4E-445D-ACB7-C1417DC8EFEB}"/>
              </a:ext>
            </a:extLst>
          </p:cNvPr>
          <p:cNvSpPr txBox="1"/>
          <p:nvPr/>
        </p:nvSpPr>
        <p:spPr>
          <a:xfrm>
            <a:off x="1890521" y="3391251"/>
            <a:ext cx="2292987" cy="369332"/>
          </a:xfrm>
          <a:prstGeom prst="rect">
            <a:avLst/>
          </a:prstGeom>
          <a:noFill/>
        </p:spPr>
        <p:txBody>
          <a:bodyPr wrap="square">
            <a:spAutoFit/>
          </a:bodyPr>
          <a:lstStyle/>
          <a:p>
            <a:pPr algn="ctr"/>
            <a:r>
              <a:rPr lang="ar-DZ" b="1" dirty="0">
                <a:solidFill>
                  <a:srgbClr val="301100"/>
                </a:solidFill>
                <a:latin typeface="HSN Naskh" panose="00000400000000000000" pitchFamily="2" charset="-78"/>
                <a:cs typeface="HSN Naskh" panose="00000400000000000000" pitchFamily="2" charset="-78"/>
              </a:rPr>
              <a:t>الأستاذ محمد </a:t>
            </a:r>
            <a:r>
              <a:rPr lang="ar-DZ" b="1" dirty="0" err="1">
                <a:solidFill>
                  <a:srgbClr val="301100"/>
                </a:solidFill>
                <a:latin typeface="HSN Naskh" panose="00000400000000000000" pitchFamily="2" charset="-78"/>
                <a:cs typeface="HSN Naskh" panose="00000400000000000000" pitchFamily="2" charset="-78"/>
              </a:rPr>
              <a:t>باباعربي</a:t>
            </a:r>
            <a:endParaRPr lang="fr-FR" b="1" dirty="0">
              <a:solidFill>
                <a:srgbClr val="301100"/>
              </a:solidFill>
              <a:latin typeface="HSN Naskh" panose="00000400000000000000" pitchFamily="2" charset="-78"/>
              <a:cs typeface="HSN Naskh" panose="00000400000000000000" pitchFamily="2" charset="-78"/>
            </a:endParaRPr>
          </a:p>
        </p:txBody>
      </p:sp>
      <p:sp>
        <p:nvSpPr>
          <p:cNvPr id="12" name="ZoneTexte 11">
            <a:extLst>
              <a:ext uri="{FF2B5EF4-FFF2-40B4-BE49-F238E27FC236}">
                <a16:creationId xmlns:a16="http://schemas.microsoft.com/office/drawing/2014/main" id="{ACE3B1F0-4E6B-47D4-AA85-E0A7BB414D73}"/>
              </a:ext>
            </a:extLst>
          </p:cNvPr>
          <p:cNvSpPr txBox="1"/>
          <p:nvPr/>
        </p:nvSpPr>
        <p:spPr>
          <a:xfrm>
            <a:off x="784940" y="6162492"/>
            <a:ext cx="2727029"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محمد المهدي كباس</a:t>
            </a:r>
            <a:endParaRPr lang="fr-FR" b="1" dirty="0">
              <a:solidFill>
                <a:srgbClr val="301100"/>
              </a:solidFill>
              <a:latin typeface="Scheherazade" panose="01000600020000020003" pitchFamily="2" charset="-78"/>
              <a:cs typeface="Scheherazade" panose="01000600020000020003" pitchFamily="2" charset="-78"/>
            </a:endParaRPr>
          </a:p>
        </p:txBody>
      </p:sp>
    </p:spTree>
    <p:extLst>
      <p:ext uri="{BB962C8B-B14F-4D97-AF65-F5344CB8AC3E}">
        <p14:creationId xmlns:p14="http://schemas.microsoft.com/office/powerpoint/2010/main" val="1205944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1459541-26D4-4670-974E-5546A3395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64" y="858793"/>
            <a:ext cx="11924270" cy="2428571"/>
          </a:xfrm>
          <a:prstGeom prst="rect">
            <a:avLst/>
          </a:prstGeom>
        </p:spPr>
      </p:pic>
      <p:sp>
        <p:nvSpPr>
          <p:cNvPr id="5" name="ZoneTexte 4">
            <a:extLst>
              <a:ext uri="{FF2B5EF4-FFF2-40B4-BE49-F238E27FC236}">
                <a16:creationId xmlns:a16="http://schemas.microsoft.com/office/drawing/2014/main" id="{FE159A9F-0B6F-4AD3-91C6-E4CC458FE325}"/>
              </a:ext>
            </a:extLst>
          </p:cNvPr>
          <p:cNvSpPr txBox="1"/>
          <p:nvPr/>
        </p:nvSpPr>
        <p:spPr>
          <a:xfrm>
            <a:off x="4313675" y="180885"/>
            <a:ext cx="3564648" cy="923330"/>
          </a:xfrm>
          <a:prstGeom prst="rect">
            <a:avLst/>
          </a:prstGeom>
          <a:noFill/>
        </p:spPr>
        <p:txBody>
          <a:bodyPr wrap="square">
            <a:spAutoFit/>
          </a:bodyPr>
          <a:lstStyle/>
          <a:p>
            <a:pPr algn="ctr"/>
            <a:r>
              <a:rPr lang="ar-DZ" sz="5400" b="1" dirty="0">
                <a:solidFill>
                  <a:srgbClr val="301100"/>
                </a:solidFill>
                <a:latin typeface="HSN Naskh" panose="00000400000000000000" pitchFamily="2" charset="-78"/>
                <a:cs typeface="HSN Naskh" panose="00000400000000000000" pitchFamily="2" charset="-78"/>
              </a:rPr>
              <a:t>الحديث</a:t>
            </a:r>
            <a:endParaRPr lang="fr-FR" sz="5400" b="1" dirty="0">
              <a:solidFill>
                <a:srgbClr val="301100"/>
              </a:solidFill>
              <a:latin typeface="HSN Naskh" panose="00000400000000000000" pitchFamily="2" charset="-78"/>
              <a:cs typeface="HSN Naskh" panose="00000400000000000000" pitchFamily="2" charset="-78"/>
            </a:endParaRPr>
          </a:p>
        </p:txBody>
      </p:sp>
      <p:pic>
        <p:nvPicPr>
          <p:cNvPr id="6" name="Image 5">
            <a:extLst>
              <a:ext uri="{FF2B5EF4-FFF2-40B4-BE49-F238E27FC236}">
                <a16:creationId xmlns:a16="http://schemas.microsoft.com/office/drawing/2014/main" id="{2D5A0501-AFD9-45D9-9F39-803FCD9C7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04" y="3287365"/>
            <a:ext cx="3144974" cy="3292610"/>
          </a:xfrm>
          <a:prstGeom prst="rect">
            <a:avLst/>
          </a:prstGeom>
        </p:spPr>
      </p:pic>
      <p:pic>
        <p:nvPicPr>
          <p:cNvPr id="8" name="Image 7">
            <a:extLst>
              <a:ext uri="{FF2B5EF4-FFF2-40B4-BE49-F238E27FC236}">
                <a16:creationId xmlns:a16="http://schemas.microsoft.com/office/drawing/2014/main" id="{2A0908E5-694E-4A7C-951D-926090636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5178" y="3237474"/>
            <a:ext cx="8293624" cy="3188044"/>
          </a:xfrm>
          <a:prstGeom prst="rect">
            <a:avLst/>
          </a:prstGeom>
        </p:spPr>
      </p:pic>
      <p:sp>
        <p:nvSpPr>
          <p:cNvPr id="9" name="ZoneTexte 8">
            <a:extLst>
              <a:ext uri="{FF2B5EF4-FFF2-40B4-BE49-F238E27FC236}">
                <a16:creationId xmlns:a16="http://schemas.microsoft.com/office/drawing/2014/main" id="{52D7D738-30F5-4E66-B63F-53767274643A}"/>
              </a:ext>
            </a:extLst>
          </p:cNvPr>
          <p:cNvSpPr txBox="1"/>
          <p:nvPr/>
        </p:nvSpPr>
        <p:spPr>
          <a:xfrm>
            <a:off x="2196240" y="1617247"/>
            <a:ext cx="7799518" cy="861774"/>
          </a:xfrm>
          <a:prstGeom prst="rect">
            <a:avLst/>
          </a:prstGeom>
          <a:noFill/>
        </p:spPr>
        <p:txBody>
          <a:bodyPr wrap="square" rtlCol="0">
            <a:spAutoFit/>
          </a:bodyPr>
          <a:lstStyle/>
          <a:p>
            <a:pPr algn="ctr"/>
            <a:r>
              <a:rPr lang="ar-DZ" sz="2500" dirty="0">
                <a:solidFill>
                  <a:srgbClr val="333333"/>
                </a:solidFill>
                <a:latin typeface="DroidArabicKufi-Regular"/>
              </a:rPr>
              <a:t>عَنْ أَبِي هُرَيْرَةَ رضي الله عنه، قَالَ: قَالَ رَسُولُ اللَّهِ صَلَّى اللهُ عَلَيْهِ وَسَلَّمَ: </a:t>
            </a:r>
          </a:p>
          <a:p>
            <a:pPr algn="ctr"/>
            <a:r>
              <a:rPr lang="ar-DZ" sz="2500" dirty="0">
                <a:solidFill>
                  <a:srgbClr val="333333"/>
                </a:solidFill>
                <a:latin typeface="DroidArabicKufi-Regular"/>
              </a:rPr>
              <a:t>"</a:t>
            </a:r>
            <a:r>
              <a:rPr lang="ar-DZ" sz="2500" b="1" dirty="0">
                <a:solidFill>
                  <a:srgbClr val="333333"/>
                </a:solidFill>
                <a:latin typeface="DroidArabicKufi-Regular"/>
              </a:rPr>
              <a:t>إنَّ اللَّهَ يَغَارُ، وإنَّ المُؤْمِنَ يَغَارُ، وَغَيْرَةُ اللهِ أَنْ يَأْتِيَ المُؤْمِنُ ما حَرَّمَ عليه</a:t>
            </a:r>
            <a:r>
              <a:rPr lang="ar-DZ" sz="2500" dirty="0">
                <a:solidFill>
                  <a:srgbClr val="333333"/>
                </a:solidFill>
                <a:latin typeface="DroidArabicKufi-Regular"/>
              </a:rPr>
              <a:t>"</a:t>
            </a:r>
            <a:endParaRPr lang="fr-FR" sz="2500" dirty="0"/>
          </a:p>
        </p:txBody>
      </p:sp>
      <p:sp>
        <p:nvSpPr>
          <p:cNvPr id="10" name="ZoneTexte 9">
            <a:extLst>
              <a:ext uri="{FF2B5EF4-FFF2-40B4-BE49-F238E27FC236}">
                <a16:creationId xmlns:a16="http://schemas.microsoft.com/office/drawing/2014/main" id="{80E5010F-C8AC-4B78-BE06-A383CAFB19F9}"/>
              </a:ext>
            </a:extLst>
          </p:cNvPr>
          <p:cNvSpPr txBox="1"/>
          <p:nvPr/>
        </p:nvSpPr>
        <p:spPr>
          <a:xfrm>
            <a:off x="6342779" y="3572825"/>
            <a:ext cx="2269880" cy="553998"/>
          </a:xfrm>
          <a:prstGeom prst="rect">
            <a:avLst/>
          </a:prstGeom>
          <a:noFill/>
        </p:spPr>
        <p:txBody>
          <a:bodyPr wrap="square">
            <a:spAutoFit/>
          </a:bodyPr>
          <a:lstStyle/>
          <a:p>
            <a:pPr algn="ctr"/>
            <a:r>
              <a:rPr lang="ar-DZ" sz="3000" b="1" dirty="0">
                <a:solidFill>
                  <a:srgbClr val="301100"/>
                </a:solidFill>
                <a:latin typeface="HSN Naskh" panose="00000400000000000000" pitchFamily="2" charset="-78"/>
                <a:cs typeface="HSN Naskh" panose="00000400000000000000" pitchFamily="2" charset="-78"/>
              </a:rPr>
              <a:t>شرح الحديث</a:t>
            </a:r>
            <a:endParaRPr lang="fr-FR" sz="3000" b="1" dirty="0">
              <a:solidFill>
                <a:srgbClr val="301100"/>
              </a:solidFill>
              <a:latin typeface="HSN Naskh" panose="00000400000000000000" pitchFamily="2" charset="-78"/>
              <a:cs typeface="HSN Naskh" panose="00000400000000000000" pitchFamily="2" charset="-78"/>
            </a:endParaRPr>
          </a:p>
        </p:txBody>
      </p:sp>
      <p:sp>
        <p:nvSpPr>
          <p:cNvPr id="11" name="ZoneTexte 10">
            <a:extLst>
              <a:ext uri="{FF2B5EF4-FFF2-40B4-BE49-F238E27FC236}">
                <a16:creationId xmlns:a16="http://schemas.microsoft.com/office/drawing/2014/main" id="{5003F4FA-AB02-48F9-B21B-C2D598878934}"/>
              </a:ext>
            </a:extLst>
          </p:cNvPr>
          <p:cNvSpPr txBox="1"/>
          <p:nvPr/>
        </p:nvSpPr>
        <p:spPr>
          <a:xfrm>
            <a:off x="4127159" y="4163894"/>
            <a:ext cx="6944497" cy="1708160"/>
          </a:xfrm>
          <a:prstGeom prst="rect">
            <a:avLst/>
          </a:prstGeom>
          <a:noFill/>
        </p:spPr>
        <p:txBody>
          <a:bodyPr wrap="square" rtlCol="0">
            <a:spAutoFit/>
          </a:bodyPr>
          <a:lstStyle/>
          <a:p>
            <a:pPr algn="r"/>
            <a:r>
              <a:rPr lang="ar-DZ" sz="1500" dirty="0">
                <a:solidFill>
                  <a:srgbClr val="333333"/>
                </a:solidFill>
                <a:latin typeface="Tajawal" panose="00000500000000000000" pitchFamily="2" charset="-78"/>
                <a:cs typeface="Tajawal" panose="00000500000000000000" pitchFamily="2" charset="-78"/>
              </a:rPr>
              <a:t>يبيّن الحديث النبوي الشريف أنّ الغيرة في حق الإنسان هي الأنفة والحمية، وهي في حق الله -عزَّ وجل- تكون بتحريم الله -تعالى- على المؤمن ما يكره الله من الاقوال والأفعال، فما أحد أغير من الله تعالى، فلهذا شرّع على تلك المذمومات من الأفعال والأقوال العقوبات الدنيوية والأخروية، وذلك لمنع المؤمن من الحَوْم حول حمى ما يكره الله تعالى، وغيرة العبد تكون على محارم الله -تعالى- من أن تنتهك، وعلى عرضه وشرفه من أن يدنس، وعلى أهل بيته من أن يقعوا في الحرام، ويمكن تفصيل غيرة النساء في غيرة </a:t>
            </a:r>
            <a:r>
              <a:rPr lang="ar-DZ" sz="1500" dirty="0" err="1">
                <a:solidFill>
                  <a:srgbClr val="333333"/>
                </a:solidFill>
                <a:latin typeface="Tajawal" panose="00000500000000000000" pitchFamily="2" charset="-78"/>
                <a:cs typeface="Tajawal" panose="00000500000000000000" pitchFamily="2" charset="-78"/>
              </a:rPr>
              <a:t>المراة</a:t>
            </a:r>
            <a:r>
              <a:rPr lang="ar-DZ" sz="1500" dirty="0">
                <a:solidFill>
                  <a:srgbClr val="333333"/>
                </a:solidFill>
                <a:latin typeface="Tajawal" panose="00000500000000000000" pitchFamily="2" charset="-78"/>
                <a:cs typeface="Tajawal" panose="00000500000000000000" pitchFamily="2" charset="-78"/>
              </a:rPr>
              <a:t> على زوجها، فعائشة -رضي الله عنها- كانت تغار على رسول الله صلى الله عليه وسلم.</a:t>
            </a:r>
            <a:endParaRPr lang="fr-FR" sz="1500" dirty="0">
              <a:latin typeface="Tajawal" panose="00000500000000000000" pitchFamily="2" charset="-78"/>
              <a:cs typeface="Tajawal" panose="00000500000000000000" pitchFamily="2" charset="-78"/>
            </a:endParaRPr>
          </a:p>
        </p:txBody>
      </p:sp>
      <p:sp>
        <p:nvSpPr>
          <p:cNvPr id="12" name="ZoneTexte 11">
            <a:extLst>
              <a:ext uri="{FF2B5EF4-FFF2-40B4-BE49-F238E27FC236}">
                <a16:creationId xmlns:a16="http://schemas.microsoft.com/office/drawing/2014/main" id="{43CDFC21-6590-4077-81AE-DEBCC2870F3B}"/>
              </a:ext>
            </a:extLst>
          </p:cNvPr>
          <p:cNvSpPr txBox="1"/>
          <p:nvPr/>
        </p:nvSpPr>
        <p:spPr>
          <a:xfrm>
            <a:off x="727751" y="3800396"/>
            <a:ext cx="2269880" cy="400110"/>
          </a:xfrm>
          <a:prstGeom prst="rect">
            <a:avLst/>
          </a:prstGeom>
          <a:noFill/>
        </p:spPr>
        <p:txBody>
          <a:bodyPr wrap="square">
            <a:spAutoFit/>
          </a:bodyPr>
          <a:lstStyle/>
          <a:p>
            <a:pPr algn="ctr"/>
            <a:r>
              <a:rPr lang="ar-DZ" sz="2000" b="1" dirty="0">
                <a:solidFill>
                  <a:srgbClr val="301100"/>
                </a:solidFill>
                <a:latin typeface="HSN Naskh" panose="00000400000000000000" pitchFamily="2" charset="-78"/>
                <a:cs typeface="HSN Naskh" panose="00000400000000000000" pitchFamily="2" charset="-78"/>
              </a:rPr>
              <a:t>راوي الحديث</a:t>
            </a:r>
            <a:endParaRPr lang="fr-FR" sz="2000" b="1" dirty="0">
              <a:solidFill>
                <a:srgbClr val="301100"/>
              </a:solidFill>
              <a:latin typeface="HSN Naskh" panose="00000400000000000000" pitchFamily="2" charset="-78"/>
              <a:cs typeface="HSN Naskh" panose="00000400000000000000" pitchFamily="2" charset="-78"/>
            </a:endParaRPr>
          </a:p>
        </p:txBody>
      </p:sp>
      <p:sp>
        <p:nvSpPr>
          <p:cNvPr id="13" name="ZoneTexte 12">
            <a:extLst>
              <a:ext uri="{FF2B5EF4-FFF2-40B4-BE49-F238E27FC236}">
                <a16:creationId xmlns:a16="http://schemas.microsoft.com/office/drawing/2014/main" id="{48A2CD5F-52B0-4256-B7C4-FFC86F8A3514}"/>
              </a:ext>
            </a:extLst>
          </p:cNvPr>
          <p:cNvSpPr txBox="1"/>
          <p:nvPr/>
        </p:nvSpPr>
        <p:spPr>
          <a:xfrm>
            <a:off x="852521" y="4150747"/>
            <a:ext cx="2083325" cy="1892826"/>
          </a:xfrm>
          <a:prstGeom prst="rect">
            <a:avLst/>
          </a:prstGeom>
          <a:noFill/>
        </p:spPr>
        <p:txBody>
          <a:bodyPr wrap="square" rtlCol="0">
            <a:spAutoFit/>
          </a:bodyPr>
          <a:lstStyle/>
          <a:p>
            <a:pPr algn="ctr"/>
            <a:r>
              <a:rPr lang="ar-DZ" sz="1300" dirty="0">
                <a:solidFill>
                  <a:srgbClr val="333333"/>
                </a:solidFill>
                <a:latin typeface="Tajawal" panose="00000500000000000000" pitchFamily="2" charset="-78"/>
                <a:cs typeface="Tajawal" panose="00000500000000000000" pitchFamily="2" charset="-78"/>
              </a:rPr>
              <a:t>هو الصحابي الجليل عبد الرحمن بن صخر بن ثعلبة بن سليم الدوسي اليماني، جاء من قبيلة الأزد التي تعد من أشهر القبائل العربية وأعظمها؛ فهي تنسب إلى الأزد بن الغوث الذي ينتهي نسبه مالك بن كهلان بن العرب القحطانية</a:t>
            </a:r>
            <a:endParaRPr lang="fr-FR" sz="1300" dirty="0">
              <a:latin typeface="Tajawal" panose="00000500000000000000" pitchFamily="2" charset="-78"/>
              <a:cs typeface="Tajawal" panose="00000500000000000000" pitchFamily="2" charset="-78"/>
            </a:endParaRPr>
          </a:p>
        </p:txBody>
      </p:sp>
      <p:sp>
        <p:nvSpPr>
          <p:cNvPr id="14" name="ZoneTexte 13">
            <a:extLst>
              <a:ext uri="{FF2B5EF4-FFF2-40B4-BE49-F238E27FC236}">
                <a16:creationId xmlns:a16="http://schemas.microsoft.com/office/drawing/2014/main" id="{E0E40AF2-1508-42FF-ABCB-63D03CFC2B49}"/>
              </a:ext>
            </a:extLst>
          </p:cNvPr>
          <p:cNvSpPr txBox="1"/>
          <p:nvPr/>
        </p:nvSpPr>
        <p:spPr>
          <a:xfrm>
            <a:off x="364807" y="6496127"/>
            <a:ext cx="2799164"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منذر عبد الحي </a:t>
            </a:r>
            <a:r>
              <a:rPr lang="ar-DZ" b="1" dirty="0" err="1">
                <a:solidFill>
                  <a:srgbClr val="301100"/>
                </a:solidFill>
                <a:latin typeface="Scheherazade" panose="01000600020000020003" pitchFamily="2" charset="-78"/>
                <a:cs typeface="Scheherazade" panose="01000600020000020003" pitchFamily="2" charset="-78"/>
              </a:rPr>
              <a:t>حمادو</a:t>
            </a:r>
            <a:endParaRPr lang="fr-FR" b="1" dirty="0">
              <a:solidFill>
                <a:srgbClr val="301100"/>
              </a:solidFill>
              <a:latin typeface="Scheherazade" panose="01000600020000020003" pitchFamily="2" charset="-78"/>
              <a:cs typeface="Scheherazade" panose="01000600020000020003" pitchFamily="2" charset="-78"/>
            </a:endParaRPr>
          </a:p>
        </p:txBody>
      </p:sp>
    </p:spTree>
    <p:extLst>
      <p:ext uri="{BB962C8B-B14F-4D97-AF65-F5344CB8AC3E}">
        <p14:creationId xmlns:p14="http://schemas.microsoft.com/office/powerpoint/2010/main" val="297762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9035FE8-6623-435F-9FB9-7182AC95399C}"/>
              </a:ext>
            </a:extLst>
          </p:cNvPr>
          <p:cNvGrpSpPr/>
          <p:nvPr/>
        </p:nvGrpSpPr>
        <p:grpSpPr>
          <a:xfrm>
            <a:off x="3135503" y="-582708"/>
            <a:ext cx="5920994" cy="3084690"/>
            <a:chOff x="3135503" y="-483852"/>
            <a:chExt cx="5920994" cy="3084690"/>
          </a:xfrm>
        </p:grpSpPr>
        <p:pic>
          <p:nvPicPr>
            <p:cNvPr id="3" name="Image 2">
              <a:extLst>
                <a:ext uri="{FF2B5EF4-FFF2-40B4-BE49-F238E27FC236}">
                  <a16:creationId xmlns:a16="http://schemas.microsoft.com/office/drawing/2014/main" id="{FBA88A9E-55A0-4361-8F28-E9180D977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503" y="-483852"/>
              <a:ext cx="5920994" cy="3084690"/>
            </a:xfrm>
            <a:prstGeom prst="rect">
              <a:avLst/>
            </a:prstGeom>
          </p:spPr>
        </p:pic>
        <p:sp>
          <p:nvSpPr>
            <p:cNvPr id="5" name="ZoneTexte 4">
              <a:extLst>
                <a:ext uri="{FF2B5EF4-FFF2-40B4-BE49-F238E27FC236}">
                  <a16:creationId xmlns:a16="http://schemas.microsoft.com/office/drawing/2014/main" id="{BC8CEADF-B4E1-4A58-89C6-0408FFE7589C}"/>
                </a:ext>
              </a:extLst>
            </p:cNvPr>
            <p:cNvSpPr txBox="1"/>
            <p:nvPr/>
          </p:nvSpPr>
          <p:spPr>
            <a:xfrm>
              <a:off x="4213815" y="578178"/>
              <a:ext cx="3054657" cy="861774"/>
            </a:xfrm>
            <a:prstGeom prst="rect">
              <a:avLst/>
            </a:prstGeom>
            <a:noFill/>
          </p:spPr>
          <p:txBody>
            <a:bodyPr wrap="square">
              <a:spAutoFit/>
            </a:bodyPr>
            <a:lstStyle/>
            <a:p>
              <a:pPr algn="ctr"/>
              <a:r>
                <a:rPr lang="ar-DZ" sz="5000" b="1" dirty="0">
                  <a:solidFill>
                    <a:srgbClr val="F2E4BA"/>
                  </a:solidFill>
                  <a:latin typeface="HSN Naskh" panose="00000400000000000000" pitchFamily="2" charset="-78"/>
                  <a:cs typeface="HSN Naskh" panose="00000400000000000000" pitchFamily="2" charset="-78"/>
                </a:rPr>
                <a:t>تاريخ بلادي</a:t>
              </a:r>
              <a:endParaRPr lang="fr-FR" sz="5000" b="1" dirty="0">
                <a:solidFill>
                  <a:srgbClr val="F2E4BA"/>
                </a:solidFill>
                <a:latin typeface="HSN Naskh" panose="00000400000000000000" pitchFamily="2" charset="-78"/>
                <a:cs typeface="HSN Naskh" panose="00000400000000000000" pitchFamily="2" charset="-78"/>
              </a:endParaRPr>
            </a:p>
          </p:txBody>
        </p:sp>
      </p:grpSp>
      <p:pic>
        <p:nvPicPr>
          <p:cNvPr id="6" name="Image 5">
            <a:extLst>
              <a:ext uri="{FF2B5EF4-FFF2-40B4-BE49-F238E27FC236}">
                <a16:creationId xmlns:a16="http://schemas.microsoft.com/office/drawing/2014/main" id="{C35DA7BD-3F5D-4BCA-9087-4E25EC5FE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738946" y="-1138158"/>
            <a:ext cx="6714113" cy="10909704"/>
          </a:xfrm>
          <a:prstGeom prst="rect">
            <a:avLst/>
          </a:prstGeom>
        </p:spPr>
      </p:pic>
      <p:sp>
        <p:nvSpPr>
          <p:cNvPr id="8" name="ZoneTexte 7">
            <a:extLst>
              <a:ext uri="{FF2B5EF4-FFF2-40B4-BE49-F238E27FC236}">
                <a16:creationId xmlns:a16="http://schemas.microsoft.com/office/drawing/2014/main" id="{BB6E9D80-063C-46D7-956F-F3D605C9EDA7}"/>
              </a:ext>
            </a:extLst>
          </p:cNvPr>
          <p:cNvSpPr txBox="1"/>
          <p:nvPr/>
        </p:nvSpPr>
        <p:spPr>
          <a:xfrm>
            <a:off x="364807" y="6434342"/>
            <a:ext cx="2396810"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عبد الرحمان نيو</a:t>
            </a:r>
          </a:p>
        </p:txBody>
      </p:sp>
      <p:sp>
        <p:nvSpPr>
          <p:cNvPr id="10" name="ZoneTexte 9">
            <a:extLst>
              <a:ext uri="{FF2B5EF4-FFF2-40B4-BE49-F238E27FC236}">
                <a16:creationId xmlns:a16="http://schemas.microsoft.com/office/drawing/2014/main" id="{6DED39C2-B6C2-41E6-A1F5-D313503D5F68}"/>
              </a:ext>
            </a:extLst>
          </p:cNvPr>
          <p:cNvSpPr txBox="1"/>
          <p:nvPr/>
        </p:nvSpPr>
        <p:spPr>
          <a:xfrm>
            <a:off x="1224492" y="2598070"/>
            <a:ext cx="9743019" cy="2966197"/>
          </a:xfrm>
          <a:prstGeom prst="rect">
            <a:avLst/>
          </a:prstGeom>
          <a:noFill/>
        </p:spPr>
        <p:txBody>
          <a:bodyPr wrap="square" rtlCol="0">
            <a:spAutoFit/>
          </a:bodyPr>
          <a:lstStyle/>
          <a:p>
            <a:pPr algn="ctr">
              <a:lnSpc>
                <a:spcPct val="150000"/>
              </a:lnSpc>
            </a:pPr>
            <a:r>
              <a:rPr lang="ar-DZ" dirty="0">
                <a:solidFill>
                  <a:srgbClr val="301100"/>
                </a:solidFill>
                <a:latin typeface="HSN Naskh" panose="00000400000000000000" pitchFamily="2" charset="-78"/>
                <a:cs typeface="HSN Naskh" panose="00000400000000000000" pitchFamily="2" charset="-78"/>
              </a:rPr>
              <a:t>هذا النص هو مثال لنص يمكن أن يستبدل في نفس المساحة، لقد تم توليد هذا النص من مولد النص </a:t>
            </a:r>
            <a:r>
              <a:rPr lang="ar-DZ" dirty="0" err="1">
                <a:solidFill>
                  <a:srgbClr val="301100"/>
                </a:solidFill>
                <a:latin typeface="HSN Naskh" panose="00000400000000000000" pitchFamily="2" charset="-78"/>
                <a:cs typeface="HSN Naskh" panose="00000400000000000000" pitchFamily="2" charset="-78"/>
              </a:rPr>
              <a:t>العربى</a:t>
            </a:r>
            <a:r>
              <a:rPr lang="ar-DZ" dirty="0">
                <a:solidFill>
                  <a:srgbClr val="301100"/>
                </a:solidFill>
                <a:latin typeface="HSN Naskh" panose="00000400000000000000" pitchFamily="2" charset="-78"/>
                <a:cs typeface="HSN Naskh" panose="00000400000000000000" pitchFamily="2" charset="-78"/>
              </a:rPr>
              <a:t>، حيث يمكنك أن تولد مثل هذا النص أو العديد من النصوص الأخرى إضافة إلى زيادة عدد الحروف </a:t>
            </a:r>
            <a:r>
              <a:rPr lang="ar-DZ" dirty="0" err="1">
                <a:solidFill>
                  <a:srgbClr val="301100"/>
                </a:solidFill>
                <a:latin typeface="HSN Naskh" panose="00000400000000000000" pitchFamily="2" charset="-78"/>
                <a:cs typeface="HSN Naskh" panose="00000400000000000000" pitchFamily="2" charset="-78"/>
              </a:rPr>
              <a:t>التى</a:t>
            </a:r>
            <a:r>
              <a:rPr lang="ar-DZ" dirty="0">
                <a:solidFill>
                  <a:srgbClr val="301100"/>
                </a:solidFill>
                <a:latin typeface="HSN Naskh" panose="00000400000000000000" pitchFamily="2" charset="-78"/>
                <a:cs typeface="HSN Naskh" panose="00000400000000000000" pitchFamily="2" charset="-78"/>
              </a:rPr>
              <a:t> يولدها التطبيق.</a:t>
            </a:r>
            <a:br>
              <a:rPr lang="ar-DZ" dirty="0">
                <a:solidFill>
                  <a:srgbClr val="301100"/>
                </a:solidFill>
                <a:latin typeface="HSN Naskh" panose="00000400000000000000" pitchFamily="2" charset="-78"/>
                <a:cs typeface="HSN Naskh" panose="00000400000000000000" pitchFamily="2" charset="-78"/>
              </a:rPr>
            </a:br>
            <a:r>
              <a:rPr lang="ar-DZ" dirty="0">
                <a:solidFill>
                  <a:srgbClr val="301100"/>
                </a:solidFill>
                <a:latin typeface="HSN Naskh" panose="00000400000000000000" pitchFamily="2" charset="-78"/>
                <a:cs typeface="HSN Naskh" panose="00000400000000000000" pitchFamily="2" charset="-78"/>
              </a:rPr>
              <a:t>إذا كنت تحتاج إلى عدد أكبر من الفقرات يتيح لك مولد النص </a:t>
            </a:r>
            <a:r>
              <a:rPr lang="ar-DZ" dirty="0" err="1">
                <a:solidFill>
                  <a:srgbClr val="301100"/>
                </a:solidFill>
                <a:latin typeface="HSN Naskh" panose="00000400000000000000" pitchFamily="2" charset="-78"/>
                <a:cs typeface="HSN Naskh" panose="00000400000000000000" pitchFamily="2" charset="-78"/>
              </a:rPr>
              <a:t>العربى</a:t>
            </a:r>
            <a:r>
              <a:rPr lang="ar-DZ" dirty="0">
                <a:solidFill>
                  <a:srgbClr val="301100"/>
                </a:solidFill>
                <a:latin typeface="HSN Naskh" panose="00000400000000000000" pitchFamily="2" charset="-78"/>
                <a:cs typeface="HSN Naskh" panose="00000400000000000000" pitchFamily="2" charset="-78"/>
              </a:rPr>
              <a:t> زيادة عدد الفقرات كما تريد، النص لن يبدو مقسما ولا يحوي أخطاء لغوية، مولد النص </a:t>
            </a:r>
            <a:r>
              <a:rPr lang="ar-DZ" dirty="0" err="1">
                <a:solidFill>
                  <a:srgbClr val="301100"/>
                </a:solidFill>
                <a:latin typeface="HSN Naskh" panose="00000400000000000000" pitchFamily="2" charset="-78"/>
                <a:cs typeface="HSN Naskh" panose="00000400000000000000" pitchFamily="2" charset="-78"/>
              </a:rPr>
              <a:t>العربى</a:t>
            </a:r>
            <a:r>
              <a:rPr lang="ar-DZ" dirty="0">
                <a:solidFill>
                  <a:srgbClr val="301100"/>
                </a:solidFill>
                <a:latin typeface="HSN Naskh" panose="00000400000000000000" pitchFamily="2" charset="-78"/>
                <a:cs typeface="HSN Naskh" panose="00000400000000000000" pitchFamily="2" charset="-78"/>
              </a:rPr>
              <a:t> مفيد لمصممي المواقع على وجه الخصوص، حيث يحتاج العميل </a:t>
            </a:r>
            <a:r>
              <a:rPr lang="ar-DZ" dirty="0" err="1">
                <a:solidFill>
                  <a:srgbClr val="301100"/>
                </a:solidFill>
                <a:latin typeface="HSN Naskh" panose="00000400000000000000" pitchFamily="2" charset="-78"/>
                <a:cs typeface="HSN Naskh" panose="00000400000000000000" pitchFamily="2" charset="-78"/>
              </a:rPr>
              <a:t>فى</a:t>
            </a:r>
            <a:r>
              <a:rPr lang="ar-DZ" dirty="0">
                <a:solidFill>
                  <a:srgbClr val="301100"/>
                </a:solidFill>
                <a:latin typeface="HSN Naskh" panose="00000400000000000000" pitchFamily="2" charset="-78"/>
                <a:cs typeface="HSN Naskh" panose="00000400000000000000" pitchFamily="2" charset="-78"/>
              </a:rPr>
              <a:t> كثير من الأحيان أن يطلع على صورة حقيقية لتصميم الموقع.</a:t>
            </a:r>
            <a:br>
              <a:rPr lang="ar-DZ" dirty="0">
                <a:solidFill>
                  <a:srgbClr val="301100"/>
                </a:solidFill>
                <a:latin typeface="HSN Naskh" panose="00000400000000000000" pitchFamily="2" charset="-78"/>
                <a:cs typeface="HSN Naskh" panose="00000400000000000000" pitchFamily="2" charset="-78"/>
              </a:rPr>
            </a:br>
            <a:r>
              <a:rPr lang="ar-DZ" dirty="0">
                <a:solidFill>
                  <a:srgbClr val="301100"/>
                </a:solidFill>
                <a:latin typeface="HSN Naskh" panose="00000400000000000000" pitchFamily="2" charset="-78"/>
                <a:cs typeface="HSN Naskh" panose="00000400000000000000" pitchFamily="2" charset="-78"/>
              </a:rPr>
              <a:t>ومن هنا وجب على المصمم أن يضع نصوصا مؤقتة على التصميم ليظهر للعميل الشكل </a:t>
            </a:r>
            <a:r>
              <a:rPr lang="ar-DZ" dirty="0" err="1">
                <a:solidFill>
                  <a:srgbClr val="301100"/>
                </a:solidFill>
                <a:latin typeface="HSN Naskh" panose="00000400000000000000" pitchFamily="2" charset="-78"/>
                <a:cs typeface="HSN Naskh" panose="00000400000000000000" pitchFamily="2" charset="-78"/>
              </a:rPr>
              <a:t>كاملاً،دور</a:t>
            </a:r>
            <a:r>
              <a:rPr lang="ar-DZ" dirty="0">
                <a:solidFill>
                  <a:srgbClr val="301100"/>
                </a:solidFill>
                <a:latin typeface="HSN Naskh" panose="00000400000000000000" pitchFamily="2" charset="-78"/>
                <a:cs typeface="HSN Naskh" panose="00000400000000000000" pitchFamily="2" charset="-78"/>
              </a:rPr>
              <a:t> مولد النص </a:t>
            </a:r>
            <a:r>
              <a:rPr lang="ar-DZ" dirty="0" err="1">
                <a:solidFill>
                  <a:srgbClr val="301100"/>
                </a:solidFill>
                <a:latin typeface="HSN Naskh" panose="00000400000000000000" pitchFamily="2" charset="-78"/>
                <a:cs typeface="HSN Naskh" panose="00000400000000000000" pitchFamily="2" charset="-78"/>
              </a:rPr>
              <a:t>العربى</a:t>
            </a:r>
            <a:r>
              <a:rPr lang="ar-DZ" dirty="0">
                <a:solidFill>
                  <a:srgbClr val="301100"/>
                </a:solidFill>
                <a:latin typeface="HSN Naskh" panose="00000400000000000000" pitchFamily="2" charset="-78"/>
                <a:cs typeface="HSN Naskh" panose="00000400000000000000" pitchFamily="2" charset="-78"/>
              </a:rPr>
              <a:t> أن يوفر على المصمم عناء البحث عن نص بديل لا علاقة له بالموضوع الذى يتحدث عنه التصميم فيظهر بشكل لا يليق.</a:t>
            </a:r>
            <a:endParaRPr lang="fr-FR" dirty="0">
              <a:solidFill>
                <a:srgbClr val="301100"/>
              </a:solidFill>
              <a:latin typeface="HSN Naskh" panose="00000400000000000000" pitchFamily="2" charset="-78"/>
              <a:cs typeface="HSN Naskh" panose="00000400000000000000" pitchFamily="2" charset="-78"/>
            </a:endParaRPr>
          </a:p>
        </p:txBody>
      </p:sp>
    </p:spTree>
    <p:extLst>
      <p:ext uri="{BB962C8B-B14F-4D97-AF65-F5344CB8AC3E}">
        <p14:creationId xmlns:p14="http://schemas.microsoft.com/office/powerpoint/2010/main" val="319195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40D5EC0-0E2F-415C-AD1F-0AA1DE325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97" y="0"/>
            <a:ext cx="11973697" cy="6858000"/>
          </a:xfrm>
          <a:prstGeom prst="rect">
            <a:avLst/>
          </a:prstGeom>
        </p:spPr>
      </p:pic>
      <p:sp>
        <p:nvSpPr>
          <p:cNvPr id="5" name="ZoneTexte 4">
            <a:extLst>
              <a:ext uri="{FF2B5EF4-FFF2-40B4-BE49-F238E27FC236}">
                <a16:creationId xmlns:a16="http://schemas.microsoft.com/office/drawing/2014/main" id="{0263258B-8E75-4843-ABEC-8DC1F5058415}"/>
              </a:ext>
            </a:extLst>
          </p:cNvPr>
          <p:cNvSpPr txBox="1"/>
          <p:nvPr/>
        </p:nvSpPr>
        <p:spPr>
          <a:xfrm>
            <a:off x="4158634" y="1107642"/>
            <a:ext cx="3874735" cy="923330"/>
          </a:xfrm>
          <a:prstGeom prst="rect">
            <a:avLst/>
          </a:prstGeom>
          <a:noFill/>
        </p:spPr>
        <p:txBody>
          <a:bodyPr wrap="square">
            <a:spAutoFit/>
          </a:bodyPr>
          <a:lstStyle/>
          <a:p>
            <a:pPr algn="ctr"/>
            <a:r>
              <a:rPr lang="ar-DZ" sz="5400" b="1" dirty="0">
                <a:solidFill>
                  <a:srgbClr val="301100"/>
                </a:solidFill>
                <a:latin typeface="HSN Naskh" panose="00000400000000000000" pitchFamily="2" charset="-78"/>
                <a:cs typeface="HSN Naskh" panose="00000400000000000000" pitchFamily="2" charset="-78"/>
              </a:rPr>
              <a:t>شخصية اسلامية</a:t>
            </a:r>
            <a:endParaRPr lang="fr-FR" sz="5400" b="1" dirty="0">
              <a:solidFill>
                <a:srgbClr val="301100"/>
              </a:solidFill>
              <a:latin typeface="HSN Naskh" panose="00000400000000000000" pitchFamily="2" charset="-78"/>
              <a:cs typeface="HSN Naskh" panose="00000400000000000000" pitchFamily="2" charset="-78"/>
            </a:endParaRPr>
          </a:p>
        </p:txBody>
      </p:sp>
      <p:sp>
        <p:nvSpPr>
          <p:cNvPr id="6" name="ZoneTexte 5">
            <a:extLst>
              <a:ext uri="{FF2B5EF4-FFF2-40B4-BE49-F238E27FC236}">
                <a16:creationId xmlns:a16="http://schemas.microsoft.com/office/drawing/2014/main" id="{4E31725A-CABB-4890-B114-EE2D17B77CB1}"/>
              </a:ext>
            </a:extLst>
          </p:cNvPr>
          <p:cNvSpPr txBox="1"/>
          <p:nvPr/>
        </p:nvSpPr>
        <p:spPr>
          <a:xfrm>
            <a:off x="4135979" y="1907402"/>
            <a:ext cx="3874735" cy="523220"/>
          </a:xfrm>
          <a:prstGeom prst="rect">
            <a:avLst/>
          </a:prstGeom>
          <a:noFill/>
        </p:spPr>
        <p:txBody>
          <a:bodyPr wrap="square">
            <a:spAutoFit/>
          </a:bodyPr>
          <a:lstStyle/>
          <a:p>
            <a:pPr algn="ctr"/>
            <a:r>
              <a:rPr lang="ar-DZ" sz="2800" b="1" dirty="0">
                <a:solidFill>
                  <a:srgbClr val="301100"/>
                </a:solidFill>
                <a:latin typeface="HSN Naskh" panose="00000400000000000000" pitchFamily="2" charset="-78"/>
                <a:cs typeface="HSN Naskh" panose="00000400000000000000" pitchFamily="2" charset="-78"/>
              </a:rPr>
              <a:t>الامام مالك – رحمه الله</a:t>
            </a:r>
            <a:endParaRPr lang="fr-FR" sz="2800" b="1" dirty="0">
              <a:solidFill>
                <a:srgbClr val="301100"/>
              </a:solidFill>
              <a:latin typeface="HSN Naskh" panose="00000400000000000000" pitchFamily="2" charset="-78"/>
              <a:cs typeface="HSN Naskh" panose="00000400000000000000" pitchFamily="2" charset="-78"/>
            </a:endParaRPr>
          </a:p>
        </p:txBody>
      </p:sp>
      <p:sp>
        <p:nvSpPr>
          <p:cNvPr id="8" name="ZoneTexte 7">
            <a:extLst>
              <a:ext uri="{FF2B5EF4-FFF2-40B4-BE49-F238E27FC236}">
                <a16:creationId xmlns:a16="http://schemas.microsoft.com/office/drawing/2014/main" id="{059CABE8-5433-4114-8EBB-9067E5BD50CA}"/>
              </a:ext>
            </a:extLst>
          </p:cNvPr>
          <p:cNvSpPr txBox="1"/>
          <p:nvPr/>
        </p:nvSpPr>
        <p:spPr>
          <a:xfrm>
            <a:off x="1048264" y="2461400"/>
            <a:ext cx="10095470" cy="3231654"/>
          </a:xfrm>
          <a:prstGeom prst="rect">
            <a:avLst/>
          </a:prstGeom>
          <a:noFill/>
        </p:spPr>
        <p:txBody>
          <a:bodyPr wrap="square" rtlCol="0">
            <a:spAutoFit/>
          </a:bodyPr>
          <a:lstStyle/>
          <a:p>
            <a:pPr algn="ctr"/>
            <a:r>
              <a:rPr lang="ar-DZ" sz="1700" dirty="0">
                <a:solidFill>
                  <a:srgbClr val="333333"/>
                </a:solidFill>
                <a:latin typeface="Tajawal" panose="00000500000000000000" pitchFamily="2" charset="-78"/>
                <a:cs typeface="Tajawal" panose="00000500000000000000" pitchFamily="2" charset="-78"/>
              </a:rPr>
              <a:t>الإمام مالك -رحمه الله- من أسرة فيها الأب والجدّ وأب الجدّ جامعون لحديث النبيّ صلّى الله عليه وسلّم، وقد تلهّى الإمام مالك في مطلع حياته بتربية الحمام، </a:t>
            </a:r>
            <a:r>
              <a:rPr lang="ar-DZ" sz="1700" dirty="0" err="1">
                <a:solidFill>
                  <a:srgbClr val="333333"/>
                </a:solidFill>
                <a:latin typeface="Tajawal" panose="00000500000000000000" pitchFamily="2" charset="-78"/>
                <a:cs typeface="Tajawal" panose="00000500000000000000" pitchFamily="2" charset="-78"/>
              </a:rPr>
              <a:t>فاستنهضه</a:t>
            </a:r>
            <a:r>
              <a:rPr lang="ar-DZ" sz="1700" dirty="0">
                <a:solidFill>
                  <a:srgbClr val="333333"/>
                </a:solidFill>
                <a:latin typeface="Tajawal" panose="00000500000000000000" pitchFamily="2" charset="-78"/>
                <a:cs typeface="Tajawal" panose="00000500000000000000" pitchFamily="2" charset="-78"/>
              </a:rPr>
              <a:t> والده لطلب العلم وهو ابن اثنتي عشرة سنة، ولعلّ نقطة التحوُّل في حياته كانت عندما عرض والده عليه وعلى أخيه مسألةً فأصاب أخوه، وأخطأ هو، فقال له والده: ألهتك الحمام عن طلب العلم، فغضب مالك لذلك، وانقطع إلى ابن هرمز يطلب منه العلم سبع سنين، ثمّ انتقل يطلب العلم على يد ربيعة الرّأي، وقيل إنّه بدأ بطلب العلم عند ربيعة الرأي؛ حيث كانت أمّه توصيه بأن يذهب إليه؛ ليتعلّم من أدبه قبل علمه. كان الإمام مالك حريصاً على تلقّي العلم من العلماء الكبار، وقد منحه الله -سبحانه وتعالى- مواهب تُعينه على طلب العلم؛ أهمّها الحفظ والفهم، في وقتٍ ساء فيه حفظ الناس؛ فقد كان -رحمه الله- يذهب إلى سعيد بن المسيب، وعروة، والقاسم، وحميد، وغيرهم، يسمع من كلّ واحد منهم نحو خمسين حديثاً إلى مئة، ثمّ ينصرف وقد حفِظها من غير أن يخلط بينها، ولم يعتمد على ضبط صدره فقط فيما يرويه، بل اعتمد على الكتابة أيضاً، فقد رُوِي عنه أنّه قال: كتبتُ بيدي نحو مئة ألف حديث. لم يقتصر الإمام مالك على علمَي الحديث والفقه، فقد برع في القرآن الكريم، وتفسيره، وتجويده وقراءته، وكان خبيراً في علم الكلام، وعلم الفلك؛ فله كتاب يبحث في علم النجوم، وحساب الزمان، ومنازل القمر، وكان كذلك أديباً وكاتباً ولغوياً.</a:t>
            </a:r>
            <a:endParaRPr lang="fr-FR" sz="1700" dirty="0">
              <a:latin typeface="Tajawal" panose="00000500000000000000" pitchFamily="2" charset="-78"/>
              <a:cs typeface="Tajawal" panose="00000500000000000000" pitchFamily="2" charset="-78"/>
            </a:endParaRPr>
          </a:p>
        </p:txBody>
      </p:sp>
      <p:sp>
        <p:nvSpPr>
          <p:cNvPr id="9" name="ZoneTexte 8">
            <a:extLst>
              <a:ext uri="{FF2B5EF4-FFF2-40B4-BE49-F238E27FC236}">
                <a16:creationId xmlns:a16="http://schemas.microsoft.com/office/drawing/2014/main" id="{CB42E81C-98EA-44D8-B650-D41FCB036BEC}"/>
              </a:ext>
            </a:extLst>
          </p:cNvPr>
          <p:cNvSpPr txBox="1"/>
          <p:nvPr/>
        </p:nvSpPr>
        <p:spPr>
          <a:xfrm>
            <a:off x="1652668" y="5980337"/>
            <a:ext cx="2904962"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محمد الأخضر بن نجمة</a:t>
            </a:r>
          </a:p>
        </p:txBody>
      </p:sp>
    </p:spTree>
    <p:extLst>
      <p:ext uri="{BB962C8B-B14F-4D97-AF65-F5344CB8AC3E}">
        <p14:creationId xmlns:p14="http://schemas.microsoft.com/office/powerpoint/2010/main" val="79584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ACCBE6E-0C0E-4726-A6B3-0B9FCC9BEBB5}"/>
              </a:ext>
            </a:extLst>
          </p:cNvPr>
          <p:cNvSpPr txBox="1"/>
          <p:nvPr/>
        </p:nvSpPr>
        <p:spPr>
          <a:xfrm>
            <a:off x="4313676" y="316148"/>
            <a:ext cx="3564648" cy="1015663"/>
          </a:xfrm>
          <a:prstGeom prst="rect">
            <a:avLst/>
          </a:prstGeom>
          <a:noFill/>
        </p:spPr>
        <p:txBody>
          <a:bodyPr wrap="square">
            <a:spAutoFit/>
          </a:bodyPr>
          <a:lstStyle/>
          <a:p>
            <a:pPr algn="ctr"/>
            <a:r>
              <a:rPr lang="ar-DZ" sz="6000" b="1" dirty="0">
                <a:solidFill>
                  <a:srgbClr val="301100"/>
                </a:solidFill>
                <a:latin typeface="HSN Naskh" panose="00000400000000000000" pitchFamily="2" charset="-78"/>
                <a:cs typeface="HSN Naskh" panose="00000400000000000000" pitchFamily="2" charset="-78"/>
              </a:rPr>
              <a:t>الفقه</a:t>
            </a:r>
            <a:endParaRPr lang="fr-FR" sz="60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141B15C8-5AFE-4680-8AFC-69630B69155C}"/>
              </a:ext>
            </a:extLst>
          </p:cNvPr>
          <p:cNvSpPr txBox="1"/>
          <p:nvPr/>
        </p:nvSpPr>
        <p:spPr>
          <a:xfrm>
            <a:off x="112625" y="6413472"/>
            <a:ext cx="2422458"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عبد الله </a:t>
            </a:r>
            <a:r>
              <a:rPr lang="ar-DZ" b="1" dirty="0" err="1">
                <a:solidFill>
                  <a:srgbClr val="301100"/>
                </a:solidFill>
                <a:latin typeface="Scheherazade" panose="01000600020000020003" pitchFamily="2" charset="-78"/>
                <a:cs typeface="Scheherazade" panose="01000600020000020003" pitchFamily="2" charset="-78"/>
              </a:rPr>
              <a:t>باباعربي</a:t>
            </a:r>
            <a:endParaRPr lang="ar-DZ" b="1" dirty="0">
              <a:solidFill>
                <a:srgbClr val="301100"/>
              </a:solidFill>
              <a:latin typeface="Scheherazade" panose="01000600020000020003" pitchFamily="2" charset="-78"/>
              <a:cs typeface="Scheherazade" panose="01000600020000020003" pitchFamily="2" charset="-78"/>
            </a:endParaRPr>
          </a:p>
        </p:txBody>
      </p:sp>
      <p:pic>
        <p:nvPicPr>
          <p:cNvPr id="5" name="Image 4">
            <a:extLst>
              <a:ext uri="{FF2B5EF4-FFF2-40B4-BE49-F238E27FC236}">
                <a16:creationId xmlns:a16="http://schemas.microsoft.com/office/drawing/2014/main" id="{F66BE114-1452-4570-920C-E35C33A66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5" y="1668625"/>
            <a:ext cx="2821176" cy="4487593"/>
          </a:xfrm>
          <a:prstGeom prst="rect">
            <a:avLst/>
          </a:prstGeom>
        </p:spPr>
      </p:pic>
    </p:spTree>
    <p:extLst>
      <p:ext uri="{BB962C8B-B14F-4D97-AF65-F5344CB8AC3E}">
        <p14:creationId xmlns:p14="http://schemas.microsoft.com/office/powerpoint/2010/main" val="140278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ACCBE6E-0C0E-4726-A6B3-0B9FCC9BEBB5}"/>
              </a:ext>
            </a:extLst>
          </p:cNvPr>
          <p:cNvSpPr txBox="1"/>
          <p:nvPr/>
        </p:nvSpPr>
        <p:spPr>
          <a:xfrm>
            <a:off x="3785113" y="251980"/>
            <a:ext cx="4621777" cy="1015663"/>
          </a:xfrm>
          <a:prstGeom prst="rect">
            <a:avLst/>
          </a:prstGeom>
          <a:noFill/>
        </p:spPr>
        <p:txBody>
          <a:bodyPr wrap="square">
            <a:spAutoFit/>
          </a:bodyPr>
          <a:lstStyle/>
          <a:p>
            <a:pPr algn="ctr"/>
            <a:r>
              <a:rPr lang="ar-DZ" sz="6000" b="1" dirty="0">
                <a:solidFill>
                  <a:srgbClr val="301100"/>
                </a:solidFill>
                <a:latin typeface="HSN Naskh" panose="00000400000000000000" pitchFamily="2" charset="-78"/>
                <a:cs typeface="HSN Naskh" panose="00000400000000000000" pitchFamily="2" charset="-78"/>
              </a:rPr>
              <a:t>الاعجاز العلمي</a:t>
            </a:r>
            <a:endParaRPr lang="fr-FR" sz="60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418F9715-925A-4ECB-B1B7-EFE71DD0D063}"/>
              </a:ext>
            </a:extLst>
          </p:cNvPr>
          <p:cNvSpPr txBox="1"/>
          <p:nvPr/>
        </p:nvSpPr>
        <p:spPr>
          <a:xfrm>
            <a:off x="112625" y="6413472"/>
            <a:ext cx="4283545" cy="369332"/>
          </a:xfrm>
          <a:prstGeom prst="rect">
            <a:avLst/>
          </a:prstGeom>
          <a:noFill/>
        </p:spPr>
        <p:txBody>
          <a:bodyPr wrap="none" rtlCol="0">
            <a:spAutoFit/>
          </a:bodyPr>
          <a:lstStyle/>
          <a:p>
            <a:r>
              <a:rPr lang="ar-DZ" b="1" dirty="0">
                <a:solidFill>
                  <a:srgbClr val="301100"/>
                </a:solidFill>
                <a:latin typeface="Scheherazade" panose="01000600020000020003" pitchFamily="2" charset="-78"/>
                <a:cs typeface="Scheherazade" panose="01000600020000020003" pitchFamily="2" charset="-78"/>
              </a:rPr>
              <a:t>من اعداد الطالب عبد الباري زينات والطالب عبد الاله بن نجمة</a:t>
            </a:r>
          </a:p>
        </p:txBody>
      </p:sp>
    </p:spTree>
    <p:extLst>
      <p:ext uri="{BB962C8B-B14F-4D97-AF65-F5344CB8AC3E}">
        <p14:creationId xmlns:p14="http://schemas.microsoft.com/office/powerpoint/2010/main" val="22025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57E513-F586-4FDF-A0F3-01B7C7B4F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6749" y="-3814012"/>
            <a:ext cx="9793706" cy="14822907"/>
          </a:xfrm>
          <a:prstGeom prst="rect">
            <a:avLst/>
          </a:prstGeom>
        </p:spPr>
      </p:pic>
      <p:sp>
        <p:nvSpPr>
          <p:cNvPr id="4" name="ZoneTexte 3">
            <a:extLst>
              <a:ext uri="{FF2B5EF4-FFF2-40B4-BE49-F238E27FC236}">
                <a16:creationId xmlns:a16="http://schemas.microsoft.com/office/drawing/2014/main" id="{65F76290-140B-4595-BB41-7AADE6F64415}"/>
              </a:ext>
            </a:extLst>
          </p:cNvPr>
          <p:cNvSpPr txBox="1"/>
          <p:nvPr/>
        </p:nvSpPr>
        <p:spPr>
          <a:xfrm>
            <a:off x="1967815" y="2644170"/>
            <a:ext cx="8256373" cy="1569660"/>
          </a:xfrm>
          <a:prstGeom prst="rect">
            <a:avLst/>
          </a:prstGeom>
          <a:noFill/>
        </p:spPr>
        <p:txBody>
          <a:bodyPr wrap="square">
            <a:spAutoFit/>
          </a:bodyPr>
          <a:lstStyle/>
          <a:p>
            <a:pPr algn="ctr"/>
            <a:r>
              <a:rPr lang="ar-DZ" sz="9600" b="1" dirty="0">
                <a:solidFill>
                  <a:srgbClr val="22160C"/>
                </a:solidFill>
                <a:latin typeface="HSN Naskh" panose="00000400000000000000" pitchFamily="2" charset="-78"/>
                <a:cs typeface="HSN Naskh" panose="00000400000000000000" pitchFamily="2" charset="-78"/>
              </a:rPr>
              <a:t>مسابقة العدد</a:t>
            </a:r>
            <a:endParaRPr lang="fr-FR" sz="9600" b="1" dirty="0">
              <a:solidFill>
                <a:srgbClr val="22160C"/>
              </a:solidFill>
              <a:latin typeface="HSN Naskh" panose="00000400000000000000" pitchFamily="2" charset="-78"/>
              <a:cs typeface="HSN Naskh" panose="00000400000000000000" pitchFamily="2" charset="-78"/>
            </a:endParaRPr>
          </a:p>
        </p:txBody>
      </p:sp>
    </p:spTree>
    <p:extLst>
      <p:ext uri="{BB962C8B-B14F-4D97-AF65-F5344CB8AC3E}">
        <p14:creationId xmlns:p14="http://schemas.microsoft.com/office/powerpoint/2010/main" val="23229205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TotalTime>
  <Words>1071</Words>
  <Application>Microsoft Office PowerPoint</Application>
  <PresentationFormat>Grand écran</PresentationFormat>
  <Paragraphs>32</Paragraphs>
  <Slides>9</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vt:i4>
      </vt:variant>
    </vt:vector>
  </HeadingPairs>
  <TitlesOfParts>
    <vt:vector size="17" baseType="lpstr">
      <vt:lpstr>Arial</vt:lpstr>
      <vt:lpstr>Calibri</vt:lpstr>
      <vt:lpstr>Calibri Light</vt:lpstr>
      <vt:lpstr>DroidArabicKufi-Regular</vt:lpstr>
      <vt:lpstr>HSN Naskh</vt:lpstr>
      <vt:lpstr>Scheherazade</vt:lpstr>
      <vt:lpstr>Tajawal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Borhaneddine Hamadou</dc:creator>
  <cp:lastModifiedBy>Borhaneddine Hamadou</cp:lastModifiedBy>
  <cp:revision>5</cp:revision>
  <dcterms:created xsi:type="dcterms:W3CDTF">2021-08-14T06:25:26Z</dcterms:created>
  <dcterms:modified xsi:type="dcterms:W3CDTF">2021-08-14T13:48:56Z</dcterms:modified>
</cp:coreProperties>
</file>